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Оқыту заңдылықтары мен принциптері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Дәріс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786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дидактиканың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принциптерін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басшылыққа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ала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мазмұнын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амал-тәсілдерін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формаларын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таңдап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шәкірттерін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нәтижелерге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жеткізуі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шарт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дидактикалық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принциптерді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таңдаса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оқытуды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ұйымдастырса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нәтижелі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болары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даусыз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Дидактикалық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принциптердің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оқушыларда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мақсатына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берілетін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мазмұнын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жүйелі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саналылықпен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белсенді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меңгеруге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қызығушылықтар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638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Дидактика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принциптері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буыны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бірімен-бірі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логикалық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байланыста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ғасырлар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бойы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педагогтар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қауымы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мойындаған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дидактикалық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принциптер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жүйесі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ғылымилық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саналылық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белсенділік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көрнекілік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жүйелілік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бірізділік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беріктілік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тиімділік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теория мен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тәжірибенің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байланыстылығы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10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/>
              <a:t>Педагогикалық</a:t>
            </a:r>
            <a:r>
              <a:rPr lang="ru-RU" sz="2400" dirty="0"/>
              <a:t> </a:t>
            </a:r>
            <a:r>
              <a:rPr lang="ru-RU" sz="2400" dirty="0" err="1"/>
              <a:t>ереже</a:t>
            </a:r>
            <a:r>
              <a:rPr lang="ru-RU" sz="2400" dirty="0"/>
              <a:t> - </a:t>
            </a:r>
            <a:r>
              <a:rPr lang="ru-RU" sz="2400" dirty="0" err="1"/>
              <a:t>жалпы</a:t>
            </a:r>
            <a:r>
              <a:rPr lang="ru-RU" sz="2400" dirty="0"/>
              <a:t> </a:t>
            </a:r>
            <a:r>
              <a:rPr lang="ru-RU" sz="2400" dirty="0" err="1"/>
              <a:t>принциптерге</a:t>
            </a:r>
            <a:r>
              <a:rPr lang="ru-RU" sz="2400" dirty="0"/>
              <a:t> </a:t>
            </a:r>
            <a:r>
              <a:rPr lang="ru-RU" sz="2400" dirty="0" err="1"/>
              <a:t>негізделген</a:t>
            </a:r>
            <a:r>
              <a:rPr lang="ru-RU" sz="2400" dirty="0"/>
              <a:t> </a:t>
            </a:r>
            <a:r>
              <a:rPr lang="ru-RU" sz="2400" dirty="0" err="1"/>
              <a:t>белгілі</a:t>
            </a:r>
            <a:r>
              <a:rPr lang="ru-RU" sz="2400" dirty="0"/>
              <a:t> </a:t>
            </a:r>
            <a:r>
              <a:rPr lang="ru-RU" sz="2400" dirty="0" err="1"/>
              <a:t>жағдайдағы</a:t>
            </a:r>
            <a:r>
              <a:rPr lang="ru-RU" sz="2400" dirty="0"/>
              <a:t> </a:t>
            </a:r>
            <a:r>
              <a:rPr lang="ru-RU" sz="2400" dirty="0" err="1"/>
              <a:t>белгілі</a:t>
            </a:r>
            <a:r>
              <a:rPr lang="ru-RU" sz="2400" dirty="0"/>
              <a:t> </a:t>
            </a:r>
            <a:r>
              <a:rPr lang="ru-RU" sz="2400" dirty="0" err="1"/>
              <a:t>мақсаттағы</a:t>
            </a:r>
            <a:r>
              <a:rPr lang="ru-RU" sz="2400" dirty="0"/>
              <a:t> </a:t>
            </a:r>
            <a:r>
              <a:rPr lang="ru-RU" sz="2400" dirty="0" err="1"/>
              <a:t>педагогтық</a:t>
            </a:r>
            <a:r>
              <a:rPr lang="ru-RU" sz="2400" dirty="0"/>
              <a:t> </a:t>
            </a:r>
            <a:r>
              <a:rPr lang="ru-RU" sz="2400" dirty="0" err="1"/>
              <a:t>қызметтің</a:t>
            </a:r>
            <a:r>
              <a:rPr lang="ru-RU" sz="2400" dirty="0"/>
              <a:t> </a:t>
            </a:r>
            <a:r>
              <a:rPr lang="ru-RU" sz="2400" dirty="0" err="1"/>
              <a:t>бейнеленуі</a:t>
            </a:r>
            <a:r>
              <a:rPr lang="ru-RU" sz="2400" dirty="0"/>
              <a:t>. </a:t>
            </a:r>
            <a:r>
              <a:rPr lang="ru-RU" sz="2400" dirty="0" err="1"/>
              <a:t>Ережелер</a:t>
            </a:r>
            <a:r>
              <a:rPr lang="ru-RU" sz="2400" dirty="0"/>
              <a:t> </a:t>
            </a:r>
            <a:r>
              <a:rPr lang="ru-RU" sz="2400" dirty="0" err="1"/>
              <a:t>оқыту</a:t>
            </a:r>
            <a:r>
              <a:rPr lang="ru-RU" sz="2400" dirty="0"/>
              <a:t> </a:t>
            </a:r>
            <a:r>
              <a:rPr lang="ru-RU" sz="2400" dirty="0" err="1"/>
              <a:t>принциптерін</a:t>
            </a:r>
            <a:r>
              <a:rPr lang="ru-RU" sz="2400" dirty="0"/>
              <a:t> </a:t>
            </a:r>
            <a:r>
              <a:rPr lang="ru-RU" sz="2400" dirty="0" err="1"/>
              <a:t>қолданудың</a:t>
            </a:r>
            <a:r>
              <a:rPr lang="ru-RU" sz="2400" dirty="0"/>
              <a:t> </a:t>
            </a:r>
            <a:r>
              <a:rPr lang="ru-RU" sz="2400" dirty="0" err="1"/>
              <a:t>тәжірибелік</a:t>
            </a:r>
            <a:r>
              <a:rPr lang="ru-RU" sz="2400" dirty="0"/>
              <a:t> </a:t>
            </a:r>
            <a:r>
              <a:rPr lang="ru-RU" sz="2400" dirty="0" err="1"/>
              <a:t>жақтарын</a:t>
            </a:r>
            <a:r>
              <a:rPr lang="ru-RU" sz="2400" dirty="0"/>
              <a:t> </a:t>
            </a:r>
            <a:r>
              <a:rPr lang="ru-RU" sz="2400" dirty="0" err="1"/>
              <a:t>көрсетеді</a:t>
            </a:r>
            <a:r>
              <a:rPr lang="ru-RU" sz="2400" dirty="0"/>
              <a:t>, </a:t>
            </a:r>
            <a:r>
              <a:rPr lang="ru-RU" sz="2400" dirty="0" err="1"/>
              <a:t>теориядан</a:t>
            </a:r>
            <a:r>
              <a:rPr lang="ru-RU" sz="2400" dirty="0"/>
              <a:t> </a:t>
            </a:r>
            <a:r>
              <a:rPr lang="ru-RU" sz="2400" dirty="0" err="1"/>
              <a:t>тәжірибеге</a:t>
            </a:r>
            <a:r>
              <a:rPr lang="ru-RU" sz="2400" dirty="0"/>
              <a:t> </a:t>
            </a:r>
            <a:r>
              <a:rPr lang="ru-RU" sz="2400" dirty="0" err="1"/>
              <a:t>көшу</a:t>
            </a:r>
            <a:r>
              <a:rPr lang="ru-RU" sz="2400" dirty="0"/>
              <a:t> </a:t>
            </a:r>
            <a:r>
              <a:rPr lang="ru-RU" sz="2400" dirty="0" err="1"/>
              <a:t>жолдарын</a:t>
            </a:r>
            <a:r>
              <a:rPr lang="ru-RU" sz="2400" dirty="0"/>
              <a:t> </a:t>
            </a:r>
            <a:r>
              <a:rPr lang="ru-RU" sz="2400" dirty="0" err="1"/>
              <a:t>айқындайды</a:t>
            </a:r>
            <a:r>
              <a:rPr lang="ru-RU" sz="2400" dirty="0"/>
              <a:t>. </a:t>
            </a:r>
            <a:r>
              <a:rPr lang="ru-RU" sz="2400" dirty="0" err="1"/>
              <a:t>Заңдылықтармен</a:t>
            </a:r>
            <a:r>
              <a:rPr lang="ru-RU" sz="2400" dirty="0"/>
              <a:t>, </a:t>
            </a:r>
            <a:r>
              <a:rPr lang="ru-RU" sz="2400" dirty="0" err="1"/>
              <a:t>принциптермен</a:t>
            </a:r>
            <a:r>
              <a:rPr lang="ru-RU" sz="2400" dirty="0"/>
              <a:t> </a:t>
            </a:r>
            <a:r>
              <a:rPr lang="ru-RU" sz="2400" dirty="0" err="1" smtClean="0"/>
              <a:t>салыстырғанда</a:t>
            </a:r>
            <a:r>
              <a:rPr lang="ru-RU" sz="2400" dirty="0" smtClean="0"/>
              <a:t> </a:t>
            </a:r>
            <a:r>
              <a:rPr lang="ru-RU" sz="2400" dirty="0" err="1"/>
              <a:t>ережелер</a:t>
            </a:r>
            <a:r>
              <a:rPr lang="ru-RU" sz="2400" dirty="0"/>
              <a:t> </a:t>
            </a:r>
            <a:r>
              <a:rPr lang="ru-RU" sz="2400" dirty="0" err="1"/>
              <a:t>мұғалімге</a:t>
            </a:r>
            <a:r>
              <a:rPr lang="ru-RU" sz="2400" dirty="0"/>
              <a:t> </a:t>
            </a:r>
            <a:r>
              <a:rPr lang="ru-RU" sz="2400" dirty="0" err="1"/>
              <a:t>нақты</a:t>
            </a:r>
            <a:r>
              <a:rPr lang="ru-RU" sz="2400" dirty="0"/>
              <a:t> </a:t>
            </a:r>
            <a:r>
              <a:rPr lang="ru-RU" sz="2400" dirty="0" err="1"/>
              <a:t>педагогтық</a:t>
            </a:r>
            <a:r>
              <a:rPr lang="ru-RU" sz="2400" dirty="0"/>
              <a:t> </a:t>
            </a:r>
            <a:r>
              <a:rPr lang="ru-RU" sz="2400" dirty="0" err="1"/>
              <a:t>жағдайда</a:t>
            </a:r>
            <a:r>
              <a:rPr lang="ru-RU" sz="2400" dirty="0"/>
              <a:t> </a:t>
            </a:r>
            <a:r>
              <a:rPr lang="ru-RU" sz="2400" dirty="0" err="1"/>
              <a:t>қандай</a:t>
            </a:r>
            <a:r>
              <a:rPr lang="ru-RU" sz="2400" dirty="0"/>
              <a:t> </a:t>
            </a:r>
            <a:r>
              <a:rPr lang="ru-RU" sz="2400" dirty="0" err="1"/>
              <a:t>нақты</a:t>
            </a:r>
            <a:r>
              <a:rPr lang="ru-RU" sz="2400" dirty="0"/>
              <a:t> </a:t>
            </a:r>
            <a:r>
              <a:rPr lang="ru-RU" sz="2400" dirty="0" err="1"/>
              <a:t>шараларды</a:t>
            </a:r>
            <a:r>
              <a:rPr lang="ru-RU" sz="2400" dirty="0"/>
              <a:t> </a:t>
            </a:r>
            <a:r>
              <a:rPr lang="ru-RU" sz="2400" dirty="0" err="1"/>
              <a:t>пайдалану</a:t>
            </a:r>
            <a:r>
              <a:rPr lang="ru-RU" sz="2400" dirty="0"/>
              <a:t> </a:t>
            </a:r>
            <a:r>
              <a:rPr lang="ru-RU" sz="2400" dirty="0" err="1"/>
              <a:t>қажеттілігін</a:t>
            </a:r>
            <a:r>
              <a:rPr lang="ru-RU" sz="2400" dirty="0"/>
              <a:t> </a:t>
            </a:r>
            <a:r>
              <a:rPr lang="ru-RU" sz="2400" dirty="0" err="1"/>
              <a:t>ұсынады</a:t>
            </a:r>
            <a:r>
              <a:rPr lang="ru-RU" sz="2400" dirty="0"/>
              <a:t>. 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95962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Ережелер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принциптерге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сүйенеді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принциптер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ережелер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асады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Ережелер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педагогтық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тәжірибенің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қорытындысы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дидактика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принциптерін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құралы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педагогтар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принциптеріне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қалыптасқан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ережелерге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сүйеніп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мақсат-міндеттерін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923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 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ғылымилық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принципіне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оқушыларға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білімдер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әдістерді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меңгерту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принциптің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астарында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жатқан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заңдылықтар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дүниені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танып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білуге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өмірінде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ғылымның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рөлі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күннен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күнге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өсуде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ғылымилығы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мұғалімнің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іс-әрекеті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асады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педагог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ғылым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жаңалықтарын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ететінін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түсіндіре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оқушыларда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дүниеге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диалектикалық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ғылыми-материалистік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көзқарас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қалыптастырады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831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Аталмыш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принципті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педагог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орындайтын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талаптар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мазмұнын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педагогика, психология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ғылым-дарының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дәрежесіне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сәйкестендіру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әдіс-темелер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жаңашыл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ұстаздардың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тәжірибесін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диалектикалық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қабілетін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бастауыш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мектептің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өзінде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тек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индукциялық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дедукциялық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оқытуды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енгізу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Шәкірттерге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ұғымдарды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түсіндіру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жүйелі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қайталау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537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400" dirty="0"/>
              <a:t>- </a:t>
            </a:r>
            <a:r>
              <a:rPr lang="ru-RU" sz="3400" dirty="0" err="1"/>
              <a:t>Оқыту</a:t>
            </a:r>
            <a:r>
              <a:rPr lang="ru-RU" sz="3400" dirty="0"/>
              <a:t> </a:t>
            </a:r>
            <a:r>
              <a:rPr lang="ru-RU" sz="3400" dirty="0" err="1"/>
              <a:t>әдістері</a:t>
            </a:r>
            <a:r>
              <a:rPr lang="ru-RU" sz="3400" dirty="0"/>
              <a:t> </a:t>
            </a:r>
            <a:r>
              <a:rPr lang="ru-RU" sz="3400" dirty="0" err="1"/>
              <a:t>арқылы</a:t>
            </a:r>
            <a:r>
              <a:rPr lang="ru-RU" sz="3400" dirty="0"/>
              <a:t> </a:t>
            </a:r>
            <a:r>
              <a:rPr lang="ru-RU" sz="3400" dirty="0" err="1"/>
              <a:t>оқушыларды</a:t>
            </a:r>
            <a:r>
              <a:rPr lang="ru-RU" sz="3400" dirty="0"/>
              <a:t> </a:t>
            </a:r>
            <a:r>
              <a:rPr lang="ru-RU" sz="3400" dirty="0" err="1"/>
              <a:t>ғылыми</a:t>
            </a:r>
            <a:r>
              <a:rPr lang="ru-RU" sz="3400" dirty="0"/>
              <a:t> </a:t>
            </a:r>
            <a:r>
              <a:rPr lang="ru-RU" sz="3400" dirty="0" err="1"/>
              <a:t>әдістермен</a:t>
            </a:r>
            <a:r>
              <a:rPr lang="ru-RU" sz="3400" dirty="0"/>
              <a:t> </a:t>
            </a:r>
            <a:r>
              <a:rPr lang="ru-RU" sz="3400" dirty="0" err="1"/>
              <a:t>таныстыру</a:t>
            </a:r>
            <a:r>
              <a:rPr lang="ru-RU" sz="3400" dirty="0"/>
              <a:t>, </a:t>
            </a:r>
            <a:r>
              <a:rPr lang="ru-RU" sz="3400" dirty="0" err="1"/>
              <a:t>оларды</a:t>
            </a:r>
            <a:r>
              <a:rPr lang="ru-RU" sz="3400" dirty="0"/>
              <a:t> </a:t>
            </a:r>
            <a:r>
              <a:rPr lang="ru-RU" sz="3400" dirty="0" err="1"/>
              <a:t>ізденушілікке</a:t>
            </a:r>
            <a:r>
              <a:rPr lang="ru-RU" sz="3400" dirty="0"/>
              <a:t>, </a:t>
            </a:r>
            <a:r>
              <a:rPr lang="ru-RU" sz="3400" dirty="0" err="1" smtClean="0"/>
              <a:t>шығармашылыққа</a:t>
            </a:r>
            <a:r>
              <a:rPr lang="ru-RU" sz="3400" dirty="0" smtClean="0"/>
              <a:t> </a:t>
            </a:r>
            <a:r>
              <a:rPr lang="ru-RU" sz="3400" dirty="0"/>
              <a:t>баулу, </a:t>
            </a:r>
            <a:r>
              <a:rPr lang="ru-RU" sz="3400" dirty="0" err="1"/>
              <a:t>зерттеу</a:t>
            </a:r>
            <a:r>
              <a:rPr lang="ru-RU" sz="3400" dirty="0"/>
              <a:t> </a:t>
            </a:r>
            <a:r>
              <a:rPr lang="ru-RU" sz="3400" dirty="0" err="1"/>
              <a:t>тәсілдерін</a:t>
            </a:r>
            <a:r>
              <a:rPr lang="ru-RU" sz="3400" dirty="0"/>
              <a:t> </a:t>
            </a:r>
            <a:r>
              <a:rPr lang="ru-RU" sz="3400" dirty="0" err="1"/>
              <a:t>пайдалану</a:t>
            </a:r>
            <a:r>
              <a:rPr lang="ru-RU" sz="3400" dirty="0"/>
              <a:t> </a:t>
            </a:r>
            <a:r>
              <a:rPr lang="ru-RU" sz="3400" dirty="0" err="1"/>
              <a:t>үшін</a:t>
            </a:r>
            <a:r>
              <a:rPr lang="ru-RU" sz="3400" dirty="0"/>
              <a:t> </a:t>
            </a:r>
            <a:r>
              <a:rPr lang="ru-RU" sz="3400" dirty="0" err="1"/>
              <a:t>кітаппен</a:t>
            </a:r>
            <a:r>
              <a:rPr lang="ru-RU" sz="3400" dirty="0"/>
              <a:t>, </a:t>
            </a:r>
            <a:r>
              <a:rPr lang="ru-RU" sz="3400" dirty="0" err="1"/>
              <a:t>анықтамалармен</a:t>
            </a:r>
            <a:r>
              <a:rPr lang="ru-RU" sz="3400" dirty="0"/>
              <a:t> </a:t>
            </a:r>
            <a:r>
              <a:rPr lang="ru-RU" sz="3400" dirty="0" err="1"/>
              <a:t>жұмыс</a:t>
            </a:r>
            <a:r>
              <a:rPr lang="ru-RU" sz="3400" dirty="0"/>
              <a:t> </a:t>
            </a:r>
            <a:r>
              <a:rPr lang="ru-RU" sz="3400" dirty="0" err="1"/>
              <a:t>істеуге</a:t>
            </a:r>
            <a:r>
              <a:rPr lang="ru-RU" sz="3400" dirty="0"/>
              <a:t> </a:t>
            </a:r>
            <a:r>
              <a:rPr lang="ru-RU" sz="3400" dirty="0" err="1"/>
              <a:t>ынталандыру</a:t>
            </a:r>
            <a:r>
              <a:rPr lang="ru-RU" sz="3400" dirty="0"/>
              <a:t>. </a:t>
            </a:r>
            <a:br>
              <a:rPr lang="ru-RU" sz="3400" dirty="0"/>
            </a:br>
            <a:r>
              <a:rPr lang="ru-RU" sz="3400" dirty="0"/>
              <a:t> </a:t>
            </a:r>
            <a:r>
              <a:rPr lang="ru-RU" sz="3400" dirty="0" err="1"/>
              <a:t>Әрбір</a:t>
            </a:r>
            <a:r>
              <a:rPr lang="ru-RU" sz="3400" dirty="0"/>
              <a:t> </a:t>
            </a:r>
            <a:r>
              <a:rPr lang="ru-RU" sz="3400" dirty="0" err="1"/>
              <a:t>ғылымның</a:t>
            </a:r>
            <a:r>
              <a:rPr lang="ru-RU" sz="3400" dirty="0"/>
              <a:t> </a:t>
            </a:r>
            <a:r>
              <a:rPr lang="ru-RU" sz="3400" dirty="0" err="1"/>
              <a:t>ашқан</a:t>
            </a:r>
            <a:r>
              <a:rPr lang="ru-RU" sz="3400" dirty="0"/>
              <a:t> </a:t>
            </a:r>
            <a:r>
              <a:rPr lang="ru-RU" sz="3400" dirty="0" err="1"/>
              <a:t>жаңалықтарын</a:t>
            </a:r>
            <a:r>
              <a:rPr lang="ru-RU" sz="3400" dirty="0"/>
              <a:t> </a:t>
            </a:r>
            <a:r>
              <a:rPr lang="ru-RU" sz="3400" dirty="0" err="1"/>
              <a:t>оқушылар</a:t>
            </a:r>
            <a:r>
              <a:rPr lang="ru-RU" sz="3400" dirty="0"/>
              <a:t> </a:t>
            </a:r>
            <a:r>
              <a:rPr lang="ru-RU" sz="3400" dirty="0" err="1"/>
              <a:t>санасына</a:t>
            </a:r>
            <a:r>
              <a:rPr lang="ru-RU" sz="3400" dirty="0"/>
              <a:t> </a:t>
            </a:r>
            <a:r>
              <a:rPr lang="ru-RU" sz="3400" dirty="0" err="1"/>
              <a:t>жүйелі</a:t>
            </a:r>
            <a:r>
              <a:rPr lang="ru-RU" sz="3400" dirty="0"/>
              <a:t> </a:t>
            </a:r>
            <a:r>
              <a:rPr lang="ru-RU" sz="3400" dirty="0" err="1"/>
              <a:t>түрде</a:t>
            </a:r>
            <a:r>
              <a:rPr lang="ru-RU" sz="3400" dirty="0"/>
              <a:t> </a:t>
            </a:r>
            <a:r>
              <a:rPr lang="ru-RU" sz="3400" dirty="0" err="1"/>
              <a:t>қарапайым</a:t>
            </a:r>
            <a:r>
              <a:rPr lang="ru-RU" sz="3400" dirty="0"/>
              <a:t> </a:t>
            </a:r>
            <a:r>
              <a:rPr lang="ru-RU" sz="3400" dirty="0" err="1"/>
              <a:t>ұғымдармен</a:t>
            </a:r>
            <a:r>
              <a:rPr lang="ru-RU" sz="3400" dirty="0"/>
              <a:t> </a:t>
            </a:r>
            <a:r>
              <a:rPr lang="ru-RU" sz="3400" dirty="0" err="1"/>
              <a:t>берік</a:t>
            </a:r>
            <a:r>
              <a:rPr lang="ru-RU" sz="3400" dirty="0"/>
              <a:t> </a:t>
            </a:r>
            <a:r>
              <a:rPr lang="ru-RU" sz="3400" dirty="0" err="1"/>
              <a:t>түрде</a:t>
            </a:r>
            <a:r>
              <a:rPr lang="ru-RU" sz="3400" dirty="0"/>
              <a:t> </a:t>
            </a:r>
            <a:r>
              <a:rPr lang="ru-RU" sz="3400" dirty="0" err="1"/>
              <a:t>жеткізу</a:t>
            </a:r>
            <a:r>
              <a:rPr lang="ru-RU" sz="3400" dirty="0"/>
              <a:t> </a:t>
            </a:r>
            <a:r>
              <a:rPr lang="ru-RU" sz="3400" dirty="0" err="1"/>
              <a:t>мұғалімнің</a:t>
            </a:r>
            <a:r>
              <a:rPr lang="ru-RU" sz="3400" dirty="0"/>
              <a:t> </a:t>
            </a:r>
            <a:r>
              <a:rPr lang="ru-RU" sz="3400" dirty="0" err="1"/>
              <a:t>негізгі</a:t>
            </a:r>
            <a:r>
              <a:rPr lang="ru-RU" sz="3400" dirty="0"/>
              <a:t> </a:t>
            </a:r>
            <a:r>
              <a:rPr lang="ru-RU" sz="3400" dirty="0" err="1"/>
              <a:t>міндеті</a:t>
            </a:r>
            <a:r>
              <a:rPr lang="ru-RU" sz="3400" dirty="0"/>
              <a:t>. </a:t>
            </a:r>
            <a:br>
              <a:rPr lang="ru-RU" sz="3400" dirty="0"/>
            </a:br>
            <a:r>
              <a:rPr lang="ru-RU" sz="3400" dirty="0"/>
              <a:t> </a:t>
            </a:r>
            <a:r>
              <a:rPr lang="ru-RU" sz="3400" dirty="0" err="1"/>
              <a:t>Ғылымдағы</a:t>
            </a:r>
            <a:r>
              <a:rPr lang="ru-RU" sz="3400" dirty="0"/>
              <a:t> </a:t>
            </a:r>
            <a:r>
              <a:rPr lang="ru-RU" sz="3400" dirty="0" err="1"/>
              <a:t>жаңалықтардың</a:t>
            </a:r>
            <a:r>
              <a:rPr lang="ru-RU" sz="3400" dirty="0"/>
              <a:t> </a:t>
            </a:r>
            <a:r>
              <a:rPr lang="ru-RU" sz="3400" dirty="0" err="1"/>
              <a:t>жан-жақты</a:t>
            </a:r>
            <a:r>
              <a:rPr lang="ru-RU" sz="3400" dirty="0"/>
              <a:t> </a:t>
            </a:r>
            <a:r>
              <a:rPr lang="ru-RU" sz="3400" dirty="0" err="1" smtClean="0"/>
              <a:t>байланыстарын</a:t>
            </a:r>
            <a:r>
              <a:rPr lang="ru-RU" sz="3400" dirty="0" smtClean="0"/>
              <a:t> </a:t>
            </a:r>
            <a:r>
              <a:rPr lang="ru-RU" sz="3400" dirty="0" err="1"/>
              <a:t>көрсетіп</a:t>
            </a:r>
            <a:r>
              <a:rPr lang="ru-RU" sz="3400" dirty="0"/>
              <a:t> </a:t>
            </a:r>
            <a:r>
              <a:rPr lang="ru-RU" sz="3400" dirty="0" err="1"/>
              <a:t>оқушылардың</a:t>
            </a:r>
            <a:r>
              <a:rPr lang="ru-RU" sz="3400" dirty="0"/>
              <a:t> </a:t>
            </a:r>
            <a:r>
              <a:rPr lang="ru-RU" sz="3400" dirty="0" err="1"/>
              <a:t>білім</a:t>
            </a:r>
            <a:r>
              <a:rPr lang="ru-RU" sz="3400" dirty="0"/>
              <a:t> </a:t>
            </a:r>
            <a:r>
              <a:rPr lang="ru-RU" sz="3400" dirty="0" err="1"/>
              <a:t>деңгейімен</a:t>
            </a:r>
            <a:r>
              <a:rPr lang="ru-RU" sz="3400" dirty="0"/>
              <a:t> </a:t>
            </a:r>
            <a:r>
              <a:rPr lang="ru-RU" sz="3400" dirty="0" err="1"/>
              <a:t>ұштастыру</a:t>
            </a:r>
            <a:r>
              <a:rPr lang="ru-RU" sz="3400" dirty="0"/>
              <a:t>, </a:t>
            </a:r>
            <a:r>
              <a:rPr lang="ru-RU" sz="3400" dirty="0" err="1"/>
              <a:t>жаңа</a:t>
            </a:r>
            <a:r>
              <a:rPr lang="ru-RU" sz="3400" dirty="0"/>
              <a:t> </a:t>
            </a:r>
            <a:r>
              <a:rPr lang="ru-RU" sz="3400" dirty="0" err="1"/>
              <a:t>пән</a:t>
            </a:r>
            <a:r>
              <a:rPr lang="ru-RU" sz="3400" dirty="0"/>
              <a:t> </a:t>
            </a:r>
            <a:r>
              <a:rPr lang="ru-RU" sz="3400" dirty="0" err="1"/>
              <a:t>сөздерді</a:t>
            </a:r>
            <a:r>
              <a:rPr lang="ru-RU" sz="3400" dirty="0"/>
              <a:t> </a:t>
            </a:r>
            <a:r>
              <a:rPr lang="ru-RU" sz="3400" dirty="0" err="1"/>
              <a:t>қолдану</a:t>
            </a:r>
            <a:r>
              <a:rPr lang="ru-RU" sz="3400" dirty="0"/>
              <a:t>. </a:t>
            </a:r>
            <a:br>
              <a:rPr lang="ru-RU" sz="3400" dirty="0"/>
            </a:br>
            <a:r>
              <a:rPr lang="ru-RU" sz="3400" dirty="0"/>
              <a:t> - </a:t>
            </a:r>
            <a:r>
              <a:rPr lang="ru-RU" sz="3400" dirty="0" err="1"/>
              <a:t>Белгілі</a:t>
            </a:r>
            <a:r>
              <a:rPr lang="ru-RU" sz="3400" dirty="0"/>
              <a:t> </a:t>
            </a:r>
            <a:r>
              <a:rPr lang="ru-RU" sz="3400" dirty="0" err="1"/>
              <a:t>ғалымдардың</a:t>
            </a:r>
            <a:r>
              <a:rPr lang="ru-RU" sz="3400" dirty="0"/>
              <a:t> </a:t>
            </a:r>
            <a:r>
              <a:rPr lang="ru-RU" sz="3400" dirty="0" err="1"/>
              <a:t>өмірбаянымен</a:t>
            </a:r>
            <a:r>
              <a:rPr lang="ru-RU" sz="3400" dirty="0"/>
              <a:t>, </a:t>
            </a:r>
            <a:r>
              <a:rPr lang="ru-RU" sz="3400" dirty="0" err="1"/>
              <a:t>олардың</a:t>
            </a:r>
            <a:r>
              <a:rPr lang="ru-RU" sz="3400" dirty="0"/>
              <a:t> </a:t>
            </a:r>
            <a:r>
              <a:rPr lang="ru-RU" sz="3400" dirty="0" err="1"/>
              <a:t>қосқан</a:t>
            </a:r>
            <a:r>
              <a:rPr lang="ru-RU" sz="3400" dirty="0"/>
              <a:t> </a:t>
            </a:r>
            <a:r>
              <a:rPr lang="ru-RU" sz="3400" dirty="0" err="1"/>
              <a:t>үлесімен</a:t>
            </a:r>
            <a:r>
              <a:rPr lang="ru-RU" sz="3400" dirty="0"/>
              <a:t> </a:t>
            </a:r>
            <a:r>
              <a:rPr lang="ru-RU" sz="3400" dirty="0" err="1"/>
              <a:t>оқушыларды</a:t>
            </a:r>
            <a:r>
              <a:rPr lang="ru-RU" sz="3400" dirty="0"/>
              <a:t> </a:t>
            </a:r>
            <a:r>
              <a:rPr lang="ru-RU" sz="3400" dirty="0" err="1"/>
              <a:t>таныстыру</a:t>
            </a:r>
            <a:r>
              <a:rPr lang="ru-RU" sz="3400" dirty="0"/>
              <a:t>. </a:t>
            </a:r>
            <a:br>
              <a:rPr lang="ru-RU" sz="3400" dirty="0"/>
            </a:br>
            <a:r>
              <a:rPr lang="ru-RU" sz="3400" dirty="0"/>
              <a:t/>
            </a:r>
            <a:br>
              <a:rPr lang="ru-RU" sz="3400" dirty="0"/>
            </a:br>
            <a:endParaRPr lang="ru-RU" sz="3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511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Жүйелілік</a:t>
            </a:r>
            <a:r>
              <a:rPr lang="ru-RU" dirty="0"/>
              <a:t> пен </a:t>
            </a:r>
            <a:r>
              <a:rPr lang="ru-RU" dirty="0" err="1"/>
              <a:t>бірізділік</a:t>
            </a:r>
            <a:r>
              <a:rPr lang="ru-RU" dirty="0"/>
              <a:t> </a:t>
            </a:r>
            <a:r>
              <a:rPr lang="ru-RU" dirty="0" err="1"/>
              <a:t>принципі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принциптің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өзекті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негіздері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миында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дүниені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бейнелейтін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түсініктер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жүйесі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қалыптасқанда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білімі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шынайы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оқылатын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материалын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реттілікпен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оқушыларға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жеткізгенде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санасында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білімдер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жүйесі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етіледі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білімдер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жүйесі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материалының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логикасына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әрбір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таным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мүмкіндіктеріне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бағынышты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оқушыларды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логикалық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ойлауға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үйрету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дағдыларын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жүйелі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тұлғасын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үзіліссіз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кедергісіз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принцип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ғылымилығы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принципімен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тығыз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байланыста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болғандықтан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білімдер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негізін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жүйелі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реттілікпен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ұғынуы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сабақтардың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мазмұнының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өзегі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8600" dirty="0">
                <a:latin typeface="Times New Roman" pitchFamily="18" charset="0"/>
                <a:cs typeface="Times New Roman" pitchFamily="18" charset="0"/>
              </a:rPr>
            </a:br>
            <a:endParaRPr lang="ru-RU" sz="8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397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/>
              <a:t>Әрбір</a:t>
            </a:r>
            <a:r>
              <a:rPr lang="ru-RU" dirty="0"/>
              <a:t> </a:t>
            </a:r>
            <a:r>
              <a:rPr lang="ru-RU" dirty="0" err="1"/>
              <a:t>мұғалім</a:t>
            </a:r>
            <a:r>
              <a:rPr lang="ru-RU" dirty="0"/>
              <a:t> </a:t>
            </a:r>
            <a:r>
              <a:rPr lang="ru-RU" dirty="0" err="1"/>
              <a:t>сабаққа</a:t>
            </a:r>
            <a:r>
              <a:rPr lang="ru-RU" dirty="0"/>
              <a:t> </a:t>
            </a:r>
            <a:r>
              <a:rPr lang="ru-RU" dirty="0" err="1"/>
              <a:t>әзірлену</a:t>
            </a:r>
            <a:r>
              <a:rPr lang="ru-RU" dirty="0"/>
              <a:t> </a:t>
            </a:r>
            <a:r>
              <a:rPr lang="ru-RU" dirty="0" err="1"/>
              <a:t>барысында</a:t>
            </a:r>
            <a:r>
              <a:rPr lang="ru-RU" dirty="0"/>
              <a:t> не </a:t>
            </a:r>
            <a:r>
              <a:rPr lang="ru-RU" dirty="0" err="1"/>
              <a:t>сабақ</a:t>
            </a:r>
            <a:r>
              <a:rPr lang="ru-RU" dirty="0"/>
              <a:t> </a:t>
            </a:r>
            <a:r>
              <a:rPr lang="ru-RU" dirty="0" err="1"/>
              <a:t>барысында</a:t>
            </a:r>
            <a:r>
              <a:rPr lang="ru-RU" dirty="0"/>
              <a:t> </a:t>
            </a:r>
            <a:r>
              <a:rPr lang="ru-RU" dirty="0" err="1"/>
              <a:t>жүйелілік</a:t>
            </a:r>
            <a:r>
              <a:rPr lang="ru-RU" dirty="0"/>
              <a:t> пен </a:t>
            </a:r>
            <a:r>
              <a:rPr lang="ru-RU" dirty="0" err="1"/>
              <a:t>бірізділік</a:t>
            </a:r>
            <a:r>
              <a:rPr lang="ru-RU" dirty="0"/>
              <a:t> </a:t>
            </a:r>
            <a:r>
              <a:rPr lang="ru-RU" dirty="0" err="1"/>
              <a:t>принципін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келесі</a:t>
            </a:r>
            <a:r>
              <a:rPr lang="ru-RU" dirty="0"/>
              <a:t> </a:t>
            </a:r>
            <a:r>
              <a:rPr lang="ru-RU" dirty="0" err="1"/>
              <a:t>ережелерді</a:t>
            </a:r>
            <a:r>
              <a:rPr lang="ru-RU" dirty="0"/>
              <a:t> </a:t>
            </a:r>
            <a:r>
              <a:rPr lang="ru-RU" dirty="0" err="1"/>
              <a:t>назарға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міндеттерін</a:t>
            </a:r>
            <a:r>
              <a:rPr lang="ru-RU" dirty="0"/>
              <a:t> </a:t>
            </a:r>
            <a:r>
              <a:rPr lang="ru-RU" dirty="0" err="1"/>
              <a:t>оқушылар</a:t>
            </a:r>
            <a:r>
              <a:rPr lang="ru-RU" dirty="0"/>
              <a:t> </a:t>
            </a:r>
            <a:r>
              <a:rPr lang="ru-RU" dirty="0" err="1"/>
              <a:t>түсініп</a:t>
            </a:r>
            <a:r>
              <a:rPr lang="ru-RU" dirty="0"/>
              <a:t>,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материалын</a:t>
            </a:r>
            <a:r>
              <a:rPr lang="ru-RU" dirty="0"/>
              <a:t> </a:t>
            </a:r>
            <a:r>
              <a:rPr lang="ru-RU" dirty="0" err="1"/>
              <a:t>логикалық</a:t>
            </a:r>
            <a:r>
              <a:rPr lang="ru-RU" dirty="0"/>
              <a:t> </a:t>
            </a:r>
            <a:r>
              <a:rPr lang="ru-RU" dirty="0" err="1"/>
              <a:t>тұрғыда</a:t>
            </a:r>
            <a:r>
              <a:rPr lang="ru-RU" dirty="0"/>
              <a:t> </a:t>
            </a:r>
            <a:r>
              <a:rPr lang="ru-RU" dirty="0" err="1"/>
              <a:t>жүйелі</a:t>
            </a:r>
            <a:r>
              <a:rPr lang="ru-RU" dirty="0"/>
              <a:t> </a:t>
            </a:r>
            <a:r>
              <a:rPr lang="ru-RU" dirty="0" err="1"/>
              <a:t>қабылдауы</a:t>
            </a:r>
            <a:r>
              <a:rPr lang="ru-RU" dirty="0"/>
              <a:t> </a:t>
            </a:r>
            <a:r>
              <a:rPr lang="ru-RU" dirty="0" err="1"/>
              <a:t>мақсатында</a:t>
            </a:r>
            <a:r>
              <a:rPr lang="ru-RU" dirty="0"/>
              <a:t> </a:t>
            </a:r>
            <a:r>
              <a:rPr lang="ru-RU" dirty="0" err="1"/>
              <a:t>кесте</a:t>
            </a:r>
            <a:r>
              <a:rPr lang="ru-RU" dirty="0"/>
              <a:t>, </a:t>
            </a:r>
            <a:r>
              <a:rPr lang="ru-RU" dirty="0" err="1"/>
              <a:t>сызба</a:t>
            </a:r>
            <a:r>
              <a:rPr lang="ru-RU" dirty="0"/>
              <a:t>, </a:t>
            </a:r>
            <a:r>
              <a:rPr lang="ru-RU" dirty="0" err="1"/>
              <a:t>жоспарларды</a:t>
            </a:r>
            <a:r>
              <a:rPr lang="ru-RU" dirty="0"/>
              <a:t> </a:t>
            </a:r>
            <a:r>
              <a:rPr lang="ru-RU" dirty="0" err="1"/>
              <a:t>қолдану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мазмұны</a:t>
            </a:r>
            <a:r>
              <a:rPr lang="ru-RU" dirty="0"/>
              <a:t> мен </a:t>
            </a:r>
            <a:r>
              <a:rPr lang="ru-RU" dirty="0" err="1"/>
              <a:t>әдістерінің</a:t>
            </a:r>
            <a:r>
              <a:rPr lang="ru-RU" dirty="0"/>
              <a:t> </a:t>
            </a:r>
            <a:r>
              <a:rPr lang="ru-RU" dirty="0" err="1"/>
              <a:t>жүйелілігін</a:t>
            </a:r>
            <a:r>
              <a:rPr lang="ru-RU" dirty="0"/>
              <a:t> </a:t>
            </a:r>
            <a:r>
              <a:rPr lang="ru-RU" dirty="0" err="1"/>
              <a:t>сақтау</a:t>
            </a:r>
            <a:r>
              <a:rPr lang="ru-RU" dirty="0"/>
              <a:t>, </a:t>
            </a:r>
            <a:r>
              <a:rPr lang="ru-RU" dirty="0" err="1"/>
              <a:t>бастауыш</a:t>
            </a:r>
            <a:r>
              <a:rPr lang="ru-RU" dirty="0"/>
              <a:t> пен орта, орта мен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сыныптардағы</a:t>
            </a:r>
            <a:r>
              <a:rPr lang="ru-RU" dirty="0"/>
              <a:t>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мазмұны</a:t>
            </a:r>
            <a:r>
              <a:rPr lang="ru-RU" dirty="0"/>
              <a:t> мен </a:t>
            </a:r>
            <a:r>
              <a:rPr lang="ru-RU" dirty="0" err="1"/>
              <a:t>әдістерінің</a:t>
            </a:r>
            <a:r>
              <a:rPr lang="ru-RU" dirty="0"/>
              <a:t> </a:t>
            </a:r>
            <a:r>
              <a:rPr lang="ru-RU" dirty="0" err="1"/>
              <a:t>бірізділігін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пәні</a:t>
            </a:r>
            <a:r>
              <a:rPr lang="ru-RU" dirty="0"/>
              <a:t> - </a:t>
            </a:r>
            <a:r>
              <a:rPr lang="ru-RU" dirty="0" err="1"/>
              <a:t>ғылымның</a:t>
            </a:r>
            <a:r>
              <a:rPr lang="ru-RU" dirty="0"/>
              <a:t> </a:t>
            </a:r>
            <a:r>
              <a:rPr lang="ru-RU" dirty="0" err="1"/>
              <a:t>көшірмесі</a:t>
            </a:r>
            <a:r>
              <a:rPr lang="ru-RU" dirty="0"/>
              <a:t> </a:t>
            </a:r>
            <a:r>
              <a:rPr lang="ru-RU" dirty="0" err="1"/>
              <a:t>болғандықтан</a:t>
            </a:r>
            <a:r>
              <a:rPr lang="ru-RU" dirty="0"/>
              <a:t> </a:t>
            </a:r>
            <a:r>
              <a:rPr lang="ru-RU" dirty="0" err="1"/>
              <a:t>оқушы-ларға</a:t>
            </a:r>
            <a:r>
              <a:rPr lang="ru-RU" dirty="0"/>
              <a:t> </a:t>
            </a:r>
            <a:r>
              <a:rPr lang="ru-RU" dirty="0" err="1"/>
              <a:t>ғылымның</a:t>
            </a:r>
            <a:r>
              <a:rPr lang="ru-RU" dirty="0"/>
              <a:t> </a:t>
            </a:r>
            <a:r>
              <a:rPr lang="ru-RU" dirty="0" err="1"/>
              <a:t>жүйесін</a:t>
            </a:r>
            <a:r>
              <a:rPr lang="ru-RU" dirty="0"/>
              <a:t> </a:t>
            </a:r>
            <a:r>
              <a:rPr lang="ru-RU" dirty="0" err="1"/>
              <a:t>көрсетіп</a:t>
            </a:r>
            <a:r>
              <a:rPr lang="ru-RU" dirty="0"/>
              <a:t>, </a:t>
            </a:r>
            <a:r>
              <a:rPr lang="ru-RU" dirty="0" err="1"/>
              <a:t>пәнаралық</a:t>
            </a:r>
            <a:r>
              <a:rPr lang="ru-RU" dirty="0"/>
              <a:t> </a:t>
            </a:r>
            <a:r>
              <a:rPr lang="ru-RU" dirty="0" err="1"/>
              <a:t>байланыс-тарды</a:t>
            </a:r>
            <a:r>
              <a:rPr lang="ru-RU" dirty="0"/>
              <a:t> </a:t>
            </a:r>
            <a:r>
              <a:rPr lang="ru-RU" dirty="0" err="1"/>
              <a:t>пайдалану</a:t>
            </a:r>
            <a:r>
              <a:rPr lang="ru-RU" dirty="0"/>
              <a:t>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968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 </a:t>
            </a:r>
            <a:r>
              <a:rPr lang="ru-RU" sz="2000" dirty="0" err="1"/>
              <a:t>Бұрын</a:t>
            </a:r>
            <a:r>
              <a:rPr lang="ru-RU" sz="2000" dirty="0"/>
              <a:t> </a:t>
            </a:r>
            <a:r>
              <a:rPr lang="ru-RU" sz="2000" dirty="0" err="1"/>
              <a:t>ұғындырған</a:t>
            </a:r>
            <a:r>
              <a:rPr lang="ru-RU" sz="2000" dirty="0"/>
              <a:t> </a:t>
            </a:r>
            <a:r>
              <a:rPr lang="ru-RU" sz="2000" dirty="0" err="1"/>
              <a:t>білімді</a:t>
            </a:r>
            <a:r>
              <a:rPr lang="ru-RU" sz="2000" dirty="0"/>
              <a:t> </a:t>
            </a:r>
            <a:r>
              <a:rPr lang="ru-RU" sz="2000" dirty="0" err="1"/>
              <a:t>жиі</a:t>
            </a:r>
            <a:r>
              <a:rPr lang="ru-RU" sz="2000" dirty="0"/>
              <a:t> </a:t>
            </a:r>
            <a:r>
              <a:rPr lang="ru-RU" sz="2000" dirty="0" err="1"/>
              <a:t>қайталау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жетілдіру</a:t>
            </a:r>
            <a:r>
              <a:rPr lang="ru-RU" sz="2000" dirty="0"/>
              <a:t>; </a:t>
            </a:r>
            <a:r>
              <a:rPr lang="ru-RU" sz="2000" dirty="0" err="1"/>
              <a:t>қысқа</a:t>
            </a:r>
            <a:r>
              <a:rPr lang="ru-RU" sz="2000" dirty="0"/>
              <a:t> </a:t>
            </a:r>
            <a:r>
              <a:rPr lang="ru-RU" sz="2000" dirty="0" err="1"/>
              <a:t>қорытындылауды</a:t>
            </a:r>
            <a:r>
              <a:rPr lang="ru-RU" sz="2000" dirty="0"/>
              <a:t> </a:t>
            </a:r>
            <a:r>
              <a:rPr lang="ru-RU" sz="2000" dirty="0" err="1"/>
              <a:t>сабақтың</a:t>
            </a:r>
            <a:r>
              <a:rPr lang="ru-RU" sz="2000" dirty="0"/>
              <a:t> </a:t>
            </a:r>
            <a:r>
              <a:rPr lang="ru-RU" sz="2000" dirty="0" err="1"/>
              <a:t>басында</a:t>
            </a:r>
            <a:r>
              <a:rPr lang="ru-RU" sz="2000" dirty="0"/>
              <a:t>, </a:t>
            </a:r>
            <a:r>
              <a:rPr lang="ru-RU" sz="2000" dirty="0" err="1"/>
              <a:t>барысында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аяғында</a:t>
            </a:r>
            <a:r>
              <a:rPr lang="ru-RU" sz="2000" dirty="0"/>
              <a:t> </a:t>
            </a:r>
            <a:r>
              <a:rPr lang="ru-RU" sz="2000" dirty="0" err="1"/>
              <a:t>өткізу</a:t>
            </a:r>
            <a:r>
              <a:rPr lang="ru-RU" sz="2000" dirty="0"/>
              <a:t>. </a:t>
            </a:r>
            <a:br>
              <a:rPr lang="ru-RU" sz="2000" dirty="0"/>
            </a:br>
            <a:r>
              <a:rPr lang="ru-RU" sz="2000" dirty="0"/>
              <a:t> Тек </a:t>
            </a:r>
            <a:r>
              <a:rPr lang="ru-RU" sz="2000" dirty="0" err="1"/>
              <a:t>тіл</a:t>
            </a:r>
            <a:r>
              <a:rPr lang="ru-RU" sz="2000" dirty="0"/>
              <a:t> </a:t>
            </a:r>
            <a:r>
              <a:rPr lang="ru-RU" sz="2000" dirty="0" err="1"/>
              <a:t>мұғалімдері</a:t>
            </a:r>
            <a:r>
              <a:rPr lang="ru-RU" sz="2000" dirty="0"/>
              <a:t> </a:t>
            </a:r>
            <a:r>
              <a:rPr lang="ru-RU" sz="2000" dirty="0" err="1"/>
              <a:t>емес</a:t>
            </a:r>
            <a:r>
              <a:rPr lang="ru-RU" sz="2000" dirty="0"/>
              <a:t>, </a:t>
            </a:r>
            <a:r>
              <a:rPr lang="ru-RU" sz="2000" dirty="0" err="1"/>
              <a:t>барлық</a:t>
            </a:r>
            <a:r>
              <a:rPr lang="ru-RU" sz="2000" dirty="0"/>
              <a:t> </a:t>
            </a:r>
            <a:r>
              <a:rPr lang="ru-RU" sz="2000" dirty="0" err="1"/>
              <a:t>педагогтар</a:t>
            </a:r>
            <a:r>
              <a:rPr lang="ru-RU" sz="2000" dirty="0"/>
              <a:t> </a:t>
            </a:r>
            <a:r>
              <a:rPr lang="ru-RU" sz="2000" dirty="0" err="1"/>
              <a:t>барлық</a:t>
            </a:r>
            <a:r>
              <a:rPr lang="ru-RU" sz="2000" dirty="0"/>
              <a:t> </a:t>
            </a:r>
            <a:r>
              <a:rPr lang="ru-RU" sz="2000" dirty="0" err="1"/>
              <a:t>сабақтарда</a:t>
            </a:r>
            <a:r>
              <a:rPr lang="ru-RU" sz="2000" dirty="0"/>
              <a:t> </a:t>
            </a:r>
            <a:r>
              <a:rPr lang="ru-RU" sz="2000" dirty="0" err="1"/>
              <a:t>оқушылардың</a:t>
            </a:r>
            <a:r>
              <a:rPr lang="ru-RU" sz="2000" dirty="0"/>
              <a:t> ой </a:t>
            </a:r>
            <a:r>
              <a:rPr lang="ru-RU" sz="2000" dirty="0" err="1"/>
              <a:t>білдіру</a:t>
            </a:r>
            <a:r>
              <a:rPr lang="ru-RU" sz="2000" dirty="0"/>
              <a:t> </a:t>
            </a:r>
            <a:r>
              <a:rPr lang="ru-RU" sz="2000" dirty="0" err="1"/>
              <a:t>әдістері</a:t>
            </a:r>
            <a:r>
              <a:rPr lang="ru-RU" sz="2000" dirty="0"/>
              <a:t> мен </a:t>
            </a:r>
            <a:r>
              <a:rPr lang="ru-RU" sz="2000" dirty="0" err="1"/>
              <a:t>түрлерін</a:t>
            </a:r>
            <a:r>
              <a:rPr lang="ru-RU" sz="2000" dirty="0"/>
              <a:t> </a:t>
            </a:r>
            <a:r>
              <a:rPr lang="ru-RU" sz="2000" dirty="0" err="1"/>
              <a:t>бақылау</a:t>
            </a:r>
            <a:r>
              <a:rPr lang="ru-RU" sz="2000" dirty="0"/>
              <a:t>; </a:t>
            </a:r>
            <a:r>
              <a:rPr lang="ru-RU" sz="2000" dirty="0" err="1"/>
              <a:t>үнемі</a:t>
            </a:r>
            <a:r>
              <a:rPr lang="ru-RU" sz="2000" dirty="0"/>
              <a:t> </a:t>
            </a:r>
            <a:r>
              <a:rPr lang="ru-RU" sz="2000" dirty="0" err="1"/>
              <a:t>оларды</a:t>
            </a:r>
            <a:r>
              <a:rPr lang="ru-RU" sz="2000" dirty="0"/>
              <a:t> </a:t>
            </a:r>
            <a:r>
              <a:rPr lang="ru-RU" sz="2000" dirty="0" err="1"/>
              <a:t>өз</a:t>
            </a:r>
            <a:r>
              <a:rPr lang="ru-RU" sz="2000" dirty="0"/>
              <a:t> </a:t>
            </a:r>
            <a:r>
              <a:rPr lang="ru-RU" sz="2000" dirty="0" err="1"/>
              <a:t>қателерін</a:t>
            </a:r>
            <a:r>
              <a:rPr lang="ru-RU" sz="2000" dirty="0"/>
              <a:t> </a:t>
            </a:r>
            <a:r>
              <a:rPr lang="ru-RU" sz="2000" dirty="0" err="1"/>
              <a:t>тауып</a:t>
            </a:r>
            <a:r>
              <a:rPr lang="ru-RU" sz="2000" dirty="0"/>
              <a:t>, </a:t>
            </a:r>
            <a:r>
              <a:rPr lang="ru-RU" sz="2000" dirty="0" err="1"/>
              <a:t>талдауға</a:t>
            </a:r>
            <a:r>
              <a:rPr lang="ru-RU" sz="2000" dirty="0"/>
              <a:t> </a:t>
            </a:r>
            <a:r>
              <a:rPr lang="ru-RU" sz="2000" dirty="0" err="1"/>
              <a:t>үйрету</a:t>
            </a:r>
            <a:r>
              <a:rPr lang="ru-RU" sz="2000" dirty="0"/>
              <a:t>. </a:t>
            </a:r>
            <a:br>
              <a:rPr lang="ru-RU" sz="2000" dirty="0"/>
            </a:br>
            <a:r>
              <a:rPr lang="ru-RU" sz="2000" dirty="0"/>
              <a:t> </a:t>
            </a:r>
            <a:r>
              <a:rPr lang="ru-RU" sz="2000" dirty="0" err="1"/>
              <a:t>Әрбір</a:t>
            </a:r>
            <a:r>
              <a:rPr lang="ru-RU" sz="2000" dirty="0"/>
              <a:t> </a:t>
            </a:r>
            <a:r>
              <a:rPr lang="ru-RU" sz="2000" dirty="0" err="1"/>
              <a:t>тақырып</a:t>
            </a:r>
            <a:r>
              <a:rPr lang="ru-RU" sz="2000" dirty="0"/>
              <a:t>, </a:t>
            </a:r>
            <a:r>
              <a:rPr lang="ru-RU" sz="2000" dirty="0" err="1"/>
              <a:t>бөлім</a:t>
            </a:r>
            <a:r>
              <a:rPr lang="ru-RU" sz="2000" dirty="0"/>
              <a:t>, </a:t>
            </a:r>
            <a:r>
              <a:rPr lang="ru-RU" sz="2000" dirty="0" err="1"/>
              <a:t>тарау</a:t>
            </a:r>
            <a:r>
              <a:rPr lang="ru-RU" sz="2000" dirty="0"/>
              <a:t>, </a:t>
            </a:r>
            <a:r>
              <a:rPr lang="ru-RU" sz="2000" dirty="0" err="1"/>
              <a:t>пән</a:t>
            </a:r>
            <a:r>
              <a:rPr lang="ru-RU" sz="2000" dirty="0"/>
              <a:t> </a:t>
            </a:r>
            <a:r>
              <a:rPr lang="ru-RU" sz="2000" dirty="0" err="1"/>
              <a:t>аяқталғанда</a:t>
            </a:r>
            <a:r>
              <a:rPr lang="ru-RU" sz="2000" dirty="0"/>
              <a:t> </a:t>
            </a:r>
            <a:r>
              <a:rPr lang="ru-RU" sz="2000" dirty="0" err="1" smtClean="0"/>
              <a:t>қорытындылау</a:t>
            </a:r>
            <a:r>
              <a:rPr lang="ru-RU" sz="2000" dirty="0" smtClean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жүйелеу</a:t>
            </a:r>
            <a:r>
              <a:rPr lang="ru-RU" sz="2000" dirty="0"/>
              <a:t> </a:t>
            </a:r>
            <a:r>
              <a:rPr lang="ru-RU" sz="2000" dirty="0" err="1"/>
              <a:t>сабақтарын</a:t>
            </a:r>
            <a:r>
              <a:rPr lang="ru-RU" sz="2000" dirty="0"/>
              <a:t> </a:t>
            </a:r>
            <a:r>
              <a:rPr lang="ru-RU" sz="2000" dirty="0" err="1"/>
              <a:t>өткізу</a:t>
            </a:r>
            <a:r>
              <a:rPr lang="ru-RU" sz="2000" dirty="0"/>
              <a:t>. </a:t>
            </a:r>
            <a:br>
              <a:rPr lang="ru-RU" sz="2000" dirty="0"/>
            </a:br>
            <a:r>
              <a:rPr lang="ru-RU" sz="2000" dirty="0"/>
              <a:t> - </a:t>
            </a:r>
            <a:r>
              <a:rPr lang="ru-RU" sz="2000" dirty="0" err="1"/>
              <a:t>Табиғатына</a:t>
            </a:r>
            <a:r>
              <a:rPr lang="ru-RU" sz="2000" dirty="0"/>
              <a:t> </a:t>
            </a:r>
            <a:r>
              <a:rPr lang="ru-RU" sz="2000" dirty="0" err="1"/>
              <a:t>байланысты</a:t>
            </a:r>
            <a:r>
              <a:rPr lang="ru-RU" sz="2000" dirty="0"/>
              <a:t>, </a:t>
            </a:r>
            <a:r>
              <a:rPr lang="ru-RU" sz="2000" dirty="0" err="1"/>
              <a:t>шәкірттер</a:t>
            </a:r>
            <a:r>
              <a:rPr lang="ru-RU" sz="2000" dirty="0"/>
              <a:t> </a:t>
            </a:r>
            <a:r>
              <a:rPr lang="ru-RU" sz="2000" dirty="0" err="1"/>
              <a:t>бірнеше</a:t>
            </a:r>
            <a:r>
              <a:rPr lang="ru-RU" sz="2000" dirty="0"/>
              <a:t> </a:t>
            </a:r>
            <a:r>
              <a:rPr lang="ru-RU" sz="2000" dirty="0" err="1"/>
              <a:t>сабақта</a:t>
            </a:r>
            <a:r>
              <a:rPr lang="ru-RU" sz="2000" dirty="0"/>
              <a:t> </a:t>
            </a:r>
            <a:r>
              <a:rPr lang="ru-RU" sz="2000" dirty="0" err="1"/>
              <a:t>меңгеретін</a:t>
            </a:r>
            <a:r>
              <a:rPr lang="ru-RU" sz="2000" dirty="0"/>
              <a:t> </a:t>
            </a:r>
            <a:r>
              <a:rPr lang="ru-RU" sz="2000" dirty="0" err="1"/>
              <a:t>материалды</a:t>
            </a:r>
            <a:r>
              <a:rPr lang="ru-RU" sz="2000" dirty="0"/>
              <a:t> </a:t>
            </a:r>
            <a:r>
              <a:rPr lang="ru-RU" sz="2000" dirty="0" err="1"/>
              <a:t>бір</a:t>
            </a:r>
            <a:r>
              <a:rPr lang="ru-RU" sz="2000" dirty="0"/>
              <a:t> </a:t>
            </a:r>
            <a:r>
              <a:rPr lang="ru-RU" sz="2000" dirty="0" err="1"/>
              <a:t>сабақта</a:t>
            </a:r>
            <a:r>
              <a:rPr lang="ru-RU" sz="2000" dirty="0"/>
              <a:t> ''</a:t>
            </a:r>
            <a:r>
              <a:rPr lang="ru-RU" sz="2000" dirty="0" err="1"/>
              <a:t>айлақорлықпен</a:t>
            </a:r>
            <a:r>
              <a:rPr lang="ru-RU" sz="2000" dirty="0"/>
              <a:t>'' </a:t>
            </a:r>
            <a:r>
              <a:rPr lang="ru-RU" sz="2000" dirty="0" err="1"/>
              <a:t>ұғындырмау</a:t>
            </a:r>
            <a:r>
              <a:rPr lang="ru-RU" sz="2000" dirty="0"/>
              <a:t>. </a:t>
            </a:r>
            <a:br>
              <a:rPr lang="ru-RU" sz="2000" dirty="0"/>
            </a:br>
            <a:r>
              <a:rPr lang="ru-RU" sz="2000" dirty="0"/>
              <a:t> - </a:t>
            </a:r>
            <a:r>
              <a:rPr lang="ru-RU" sz="2000" dirty="0" err="1"/>
              <a:t>Оқушылардан</a:t>
            </a:r>
            <a:r>
              <a:rPr lang="ru-RU" sz="2000" dirty="0"/>
              <a:t> </a:t>
            </a:r>
            <a:r>
              <a:rPr lang="ru-RU" sz="2000" dirty="0" err="1"/>
              <a:t>әр</a:t>
            </a:r>
            <a:r>
              <a:rPr lang="ru-RU" sz="2000" dirty="0"/>
              <a:t> </a:t>
            </a:r>
            <a:r>
              <a:rPr lang="ru-RU" sz="2000" dirty="0" err="1"/>
              <a:t>тарау</a:t>
            </a:r>
            <a:r>
              <a:rPr lang="ru-RU" sz="2000" dirty="0"/>
              <a:t> мен </a:t>
            </a:r>
            <a:r>
              <a:rPr lang="ru-RU" sz="2000" dirty="0" err="1"/>
              <a:t>бүкіл</a:t>
            </a:r>
            <a:r>
              <a:rPr lang="ru-RU" sz="2000" dirty="0"/>
              <a:t> </a:t>
            </a:r>
            <a:r>
              <a:rPr lang="ru-RU" sz="2000" dirty="0" err="1"/>
              <a:t>бағдарлама</a:t>
            </a:r>
            <a:r>
              <a:rPr lang="ru-RU" sz="2000" dirty="0"/>
              <a:t> </a:t>
            </a:r>
            <a:r>
              <a:rPr lang="ru-RU" sz="2000" dirty="0" err="1"/>
              <a:t>бойынша</a:t>
            </a:r>
            <a:r>
              <a:rPr lang="ru-RU" sz="2000" dirty="0"/>
              <a:t> </a:t>
            </a:r>
            <a:r>
              <a:rPr lang="ru-RU" sz="2000" dirty="0" err="1"/>
              <a:t>білім</a:t>
            </a:r>
            <a:r>
              <a:rPr lang="ru-RU" sz="2000" dirty="0"/>
              <a:t>, </a:t>
            </a:r>
            <a:r>
              <a:rPr lang="ru-RU" sz="2000" dirty="0" err="1"/>
              <a:t>дағды,білік</a:t>
            </a:r>
            <a:r>
              <a:rPr lang="ru-RU" sz="2000" dirty="0"/>
              <a:t> </a:t>
            </a:r>
            <a:r>
              <a:rPr lang="ru-RU" sz="2000" dirty="0" err="1"/>
              <a:t>жүйесін</a:t>
            </a:r>
            <a:r>
              <a:rPr lang="ru-RU" sz="2000" dirty="0"/>
              <a:t> </a:t>
            </a:r>
            <a:r>
              <a:rPr lang="ru-RU" sz="2000" dirty="0" err="1"/>
              <a:t>меңгеруін</a:t>
            </a:r>
            <a:r>
              <a:rPr lang="ru-RU" sz="2000" dirty="0"/>
              <a:t> </a:t>
            </a:r>
            <a:r>
              <a:rPr lang="ru-RU" sz="2000" dirty="0" err="1"/>
              <a:t>талап</a:t>
            </a:r>
            <a:r>
              <a:rPr lang="ru-RU" sz="2000" dirty="0"/>
              <a:t> </a:t>
            </a:r>
            <a:r>
              <a:rPr lang="ru-RU" sz="2000" dirty="0" err="1"/>
              <a:t>ету</a:t>
            </a:r>
            <a:r>
              <a:rPr lang="ru-RU" sz="2000" dirty="0"/>
              <a:t>. </a:t>
            </a:r>
            <a:br>
              <a:rPr lang="ru-RU" sz="2000" dirty="0"/>
            </a:br>
            <a:r>
              <a:rPr lang="ru-RU" sz="2000" dirty="0"/>
              <a:t> </a:t>
            </a:r>
            <a:r>
              <a:rPr lang="ru-RU" sz="2000" dirty="0" err="1"/>
              <a:t>Сонымен</a:t>
            </a:r>
            <a:r>
              <a:rPr lang="ru-RU" sz="2000" dirty="0"/>
              <a:t>, </a:t>
            </a:r>
            <a:r>
              <a:rPr lang="ru-RU" sz="2000" dirty="0" err="1"/>
              <a:t>жоғарыда</a:t>
            </a:r>
            <a:r>
              <a:rPr lang="ru-RU" sz="2000" dirty="0"/>
              <a:t> </a:t>
            </a:r>
            <a:r>
              <a:rPr lang="ru-RU" sz="2000" dirty="0" err="1"/>
              <a:t>сөз</a:t>
            </a:r>
            <a:r>
              <a:rPr lang="ru-RU" sz="2000" dirty="0"/>
              <a:t> </a:t>
            </a:r>
            <a:r>
              <a:rPr lang="ru-RU" sz="2000" dirty="0" err="1"/>
              <a:t>болған</a:t>
            </a:r>
            <a:r>
              <a:rPr lang="ru-RU" sz="2000" dirty="0"/>
              <a:t> принцип Я. А. </a:t>
            </a:r>
            <a:r>
              <a:rPr lang="ru-RU" sz="2000" dirty="0" err="1"/>
              <a:t>Коменскийдің</a:t>
            </a:r>
            <a:r>
              <a:rPr lang="ru-RU" sz="2000" dirty="0"/>
              <a:t> ''</a:t>
            </a:r>
            <a:r>
              <a:rPr lang="ru-RU" sz="2000" dirty="0" err="1"/>
              <a:t>бүгінгі</a:t>
            </a:r>
            <a:r>
              <a:rPr lang="ru-RU" sz="2000" dirty="0"/>
              <a:t> </a:t>
            </a:r>
            <a:r>
              <a:rPr lang="ru-RU" sz="2000" dirty="0" err="1"/>
              <a:t>оқыту</a:t>
            </a:r>
            <a:r>
              <a:rPr lang="ru-RU" sz="2000" dirty="0"/>
              <a:t> </a:t>
            </a:r>
            <a:r>
              <a:rPr lang="ru-RU" sz="2000" dirty="0" err="1"/>
              <a:t>кешегіні</a:t>
            </a:r>
            <a:r>
              <a:rPr lang="ru-RU" sz="2000" dirty="0"/>
              <a:t> </a:t>
            </a:r>
            <a:r>
              <a:rPr lang="ru-RU" sz="2000" dirty="0" err="1"/>
              <a:t>бекітіп</a:t>
            </a:r>
            <a:r>
              <a:rPr lang="ru-RU" sz="2000" dirty="0"/>
              <a:t>, </a:t>
            </a:r>
            <a:r>
              <a:rPr lang="ru-RU" sz="2000" dirty="0" err="1"/>
              <a:t>ертеңгіге</a:t>
            </a:r>
            <a:r>
              <a:rPr lang="ru-RU" sz="2000" dirty="0"/>
              <a:t> </a:t>
            </a:r>
            <a:r>
              <a:rPr lang="ru-RU" sz="2000" dirty="0" err="1"/>
              <a:t>жол</a:t>
            </a:r>
            <a:r>
              <a:rPr lang="ru-RU" sz="2000" dirty="0"/>
              <a:t> </a:t>
            </a:r>
            <a:r>
              <a:rPr lang="ru-RU" sz="2000" dirty="0" err="1"/>
              <a:t>салады</a:t>
            </a:r>
            <a:r>
              <a:rPr lang="ru-RU" sz="2000" dirty="0"/>
              <a:t>'' </a:t>
            </a:r>
            <a:r>
              <a:rPr lang="ru-RU" sz="2000" dirty="0" err="1"/>
              <a:t>өсиетін</a:t>
            </a:r>
            <a:r>
              <a:rPr lang="ru-RU" sz="2000" dirty="0"/>
              <a:t> </a:t>
            </a:r>
            <a:r>
              <a:rPr lang="ru-RU" sz="2000" dirty="0" err="1"/>
              <a:t>нақтылай</a:t>
            </a:r>
            <a:r>
              <a:rPr lang="ru-RU" sz="2000" dirty="0"/>
              <a:t> </a:t>
            </a:r>
            <a:r>
              <a:rPr lang="ru-RU" sz="2000" dirty="0" err="1"/>
              <a:t>түседі</a:t>
            </a:r>
            <a:r>
              <a:rPr lang="ru-RU" sz="20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26161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/>
              <a:t>Оқыту</a:t>
            </a:r>
            <a:r>
              <a:rPr lang="ru-RU" sz="2400" dirty="0"/>
              <a:t> </a:t>
            </a:r>
            <a:r>
              <a:rPr lang="ru-RU" sz="2400" dirty="0" err="1"/>
              <a:t>процесін</a:t>
            </a:r>
            <a:r>
              <a:rPr lang="ru-RU" sz="2400" dirty="0"/>
              <a:t> </a:t>
            </a:r>
            <a:r>
              <a:rPr lang="ru-RU" sz="2400" dirty="0" err="1"/>
              <a:t>іске</a:t>
            </a:r>
            <a:r>
              <a:rPr lang="ru-RU" sz="2400" dirty="0"/>
              <a:t> </a:t>
            </a:r>
            <a:r>
              <a:rPr lang="ru-RU" sz="2400" dirty="0" err="1"/>
              <a:t>асыру</a:t>
            </a:r>
            <a:r>
              <a:rPr lang="ru-RU" sz="2400" dirty="0"/>
              <a:t> </a:t>
            </a:r>
            <a:r>
              <a:rPr lang="ru-RU" sz="2400" dirty="0" err="1"/>
              <a:t>белгілі</a:t>
            </a:r>
            <a:r>
              <a:rPr lang="ru-RU" sz="2400" dirty="0"/>
              <a:t> </a:t>
            </a:r>
            <a:r>
              <a:rPr lang="ru-RU" sz="2400" dirty="0" err="1"/>
              <a:t>бір</a:t>
            </a:r>
            <a:r>
              <a:rPr lang="ru-RU" sz="2400" dirty="0"/>
              <a:t> </a:t>
            </a:r>
            <a:r>
              <a:rPr lang="ru-RU" sz="2400" dirty="0" err="1" smtClean="0"/>
              <a:t>заңдылықтарды</a:t>
            </a:r>
            <a:r>
              <a:rPr lang="ru-RU" sz="2400" dirty="0" smtClean="0"/>
              <a:t> </a:t>
            </a:r>
            <a:r>
              <a:rPr lang="ru-RU" sz="2400" dirty="0" err="1"/>
              <a:t>меңгеру</a:t>
            </a:r>
            <a:r>
              <a:rPr lang="ru-RU" sz="2400" dirty="0"/>
              <a:t> </a:t>
            </a:r>
            <a:r>
              <a:rPr lang="ru-RU" sz="2400" dirty="0" err="1"/>
              <a:t>негізінде</a:t>
            </a:r>
            <a:r>
              <a:rPr lang="ru-RU" sz="2400" dirty="0"/>
              <a:t> </a:t>
            </a:r>
            <a:r>
              <a:rPr lang="ru-RU" sz="2400" dirty="0" err="1"/>
              <a:t>жүзеге</a:t>
            </a:r>
            <a:r>
              <a:rPr lang="ru-RU" sz="2400" dirty="0"/>
              <a:t> </a:t>
            </a:r>
            <a:r>
              <a:rPr lang="ru-RU" sz="2400" dirty="0" err="1"/>
              <a:t>асады</a:t>
            </a:r>
            <a:r>
              <a:rPr lang="ru-RU" sz="2400" dirty="0"/>
              <a:t>. </a:t>
            </a:r>
            <a:br>
              <a:rPr lang="ru-RU" sz="2400" dirty="0"/>
            </a:br>
            <a:r>
              <a:rPr lang="ru-RU" sz="2400" dirty="0"/>
              <a:t> </a:t>
            </a:r>
            <a:r>
              <a:rPr lang="ru-RU" sz="2400" dirty="0" err="1"/>
              <a:t>Құбылыстар</a:t>
            </a:r>
            <a:r>
              <a:rPr lang="ru-RU" sz="2400" dirty="0"/>
              <a:t> мен </a:t>
            </a:r>
            <a:r>
              <a:rPr lang="ru-RU" sz="2400" dirty="0" err="1"/>
              <a:t>процестер</a:t>
            </a:r>
            <a:r>
              <a:rPr lang="ru-RU" sz="2400" dirty="0"/>
              <a:t> </a:t>
            </a:r>
            <a:r>
              <a:rPr lang="ru-RU" sz="2400" dirty="0" err="1"/>
              <a:t>арасындағы</a:t>
            </a:r>
            <a:r>
              <a:rPr lang="ru-RU" sz="2400" dirty="0"/>
              <a:t> </a:t>
            </a:r>
            <a:r>
              <a:rPr lang="ru-RU" sz="2400" dirty="0" err="1"/>
              <a:t>объектілі</a:t>
            </a:r>
            <a:r>
              <a:rPr lang="ru-RU" sz="2400" dirty="0"/>
              <a:t>, </a:t>
            </a:r>
            <a:r>
              <a:rPr lang="ru-RU" sz="2400" dirty="0" err="1"/>
              <a:t>маңызды</a:t>
            </a:r>
            <a:r>
              <a:rPr lang="ru-RU" sz="2400" dirty="0"/>
              <a:t>, </a:t>
            </a:r>
            <a:r>
              <a:rPr lang="ru-RU" sz="2400" dirty="0" err="1"/>
              <a:t>қажетті</a:t>
            </a:r>
            <a:r>
              <a:rPr lang="ru-RU" sz="2400" dirty="0"/>
              <a:t>, </a:t>
            </a:r>
            <a:r>
              <a:rPr lang="ru-RU" sz="2400" dirty="0" err="1"/>
              <a:t>жалпы</a:t>
            </a:r>
            <a:r>
              <a:rPr lang="ru-RU" sz="2400" dirty="0"/>
              <a:t>, </a:t>
            </a:r>
            <a:r>
              <a:rPr lang="ru-RU" sz="2400" dirty="0" err="1"/>
              <a:t>берік</a:t>
            </a:r>
            <a:r>
              <a:rPr lang="ru-RU" sz="2400" dirty="0"/>
              <a:t>, </a:t>
            </a:r>
            <a:r>
              <a:rPr lang="ru-RU" sz="2400" dirty="0" err="1"/>
              <a:t>белгілі</a:t>
            </a:r>
            <a:r>
              <a:rPr lang="ru-RU" sz="2400" dirty="0"/>
              <a:t> </a:t>
            </a:r>
            <a:r>
              <a:rPr lang="ru-RU" sz="2400" dirty="0" err="1"/>
              <a:t>жағдайда</a:t>
            </a:r>
            <a:r>
              <a:rPr lang="ru-RU" sz="2400" dirty="0"/>
              <a:t> </a:t>
            </a:r>
            <a:r>
              <a:rPr lang="ru-RU" sz="2400" dirty="0" err="1" smtClean="0"/>
              <a:t>қайталанатын</a:t>
            </a:r>
            <a:r>
              <a:rPr lang="ru-RU" sz="2400" dirty="0" smtClean="0"/>
              <a:t> </a:t>
            </a:r>
            <a:r>
              <a:rPr lang="ru-RU" sz="2400" dirty="0" err="1"/>
              <a:t>өзара</a:t>
            </a:r>
            <a:r>
              <a:rPr lang="ru-RU" sz="2400" dirty="0"/>
              <a:t> </a:t>
            </a:r>
            <a:r>
              <a:rPr lang="ru-RU" sz="2400" dirty="0" err="1"/>
              <a:t>байланыс</a:t>
            </a:r>
            <a:r>
              <a:rPr lang="ru-RU" sz="2400" dirty="0"/>
              <a:t> </a:t>
            </a:r>
            <a:r>
              <a:rPr lang="ru-RU" sz="2400" dirty="0" err="1"/>
              <a:t>заңдылық</a:t>
            </a:r>
            <a:r>
              <a:rPr lang="ru-RU" sz="2400" dirty="0"/>
              <a:t> </a:t>
            </a:r>
            <a:r>
              <a:rPr lang="ru-RU" sz="2400" dirty="0" err="1"/>
              <a:t>деп</a:t>
            </a:r>
            <a:r>
              <a:rPr lang="ru-RU" sz="2400" dirty="0"/>
              <a:t> </a:t>
            </a:r>
            <a:r>
              <a:rPr lang="ru-RU" sz="2400" dirty="0" err="1"/>
              <a:t>аталады</a:t>
            </a:r>
            <a:r>
              <a:rPr lang="ru-RU" sz="2400" dirty="0"/>
              <a:t>. </a:t>
            </a:r>
            <a:r>
              <a:rPr lang="kk-KZ" sz="2400" b="1" i="1" dirty="0" err="1"/>
              <a:t>Ө</a:t>
            </a:r>
            <a:r>
              <a:rPr lang="ru-RU" sz="2400" b="1" i="1" dirty="0" err="1" smtClean="0"/>
              <a:t>зара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байланысы</a:t>
            </a:r>
            <a:r>
              <a:rPr lang="ru-RU" sz="2400" b="1" i="1" dirty="0" smtClean="0"/>
              <a:t> </a:t>
            </a:r>
            <a:r>
              <a:rPr lang="ru-RU" sz="2400" b="1" i="1" dirty="0"/>
              <a:t>бар </a:t>
            </a:r>
            <a:r>
              <a:rPr lang="ru-RU" sz="2400" b="1" i="1" dirty="0" err="1"/>
              <a:t>объектілер</a:t>
            </a:r>
            <a:r>
              <a:rPr lang="ru-RU" sz="2400" b="1" i="1" dirty="0"/>
              <a:t>, </a:t>
            </a:r>
            <a:r>
              <a:rPr lang="ru-RU" sz="2400" b="1" i="1" dirty="0" err="1"/>
              <a:t>байланыстың</a:t>
            </a:r>
            <a:r>
              <a:rPr lang="ru-RU" sz="2400" b="1" i="1" dirty="0"/>
              <a:t> </a:t>
            </a:r>
            <a:r>
              <a:rPr lang="ru-RU" sz="2400" b="1" i="1" dirty="0" err="1"/>
              <a:t>түрі</a:t>
            </a:r>
            <a:r>
              <a:rPr lang="ru-RU" sz="2400" b="1" i="1" dirty="0"/>
              <a:t>, </a:t>
            </a:r>
            <a:r>
              <a:rPr lang="ru-RU" sz="2400" b="1" i="1" dirty="0" err="1"/>
              <a:t>сипаты</a:t>
            </a:r>
            <a:r>
              <a:rPr lang="ru-RU" sz="2400" b="1" i="1" dirty="0"/>
              <a:t>, </a:t>
            </a:r>
            <a:r>
              <a:rPr lang="ru-RU" sz="2400" b="1" i="1" dirty="0" err="1"/>
              <a:t>қызмет</a:t>
            </a:r>
            <a:r>
              <a:rPr lang="ru-RU" sz="2400" b="1" i="1" dirty="0"/>
              <a:t> </a:t>
            </a:r>
            <a:r>
              <a:rPr lang="ru-RU" sz="2400" b="1" i="1" dirty="0" err="1"/>
              <a:t>аясы</a:t>
            </a:r>
            <a:r>
              <a:rPr lang="ru-RU" sz="2400" b="1" i="1" dirty="0"/>
              <a:t> </a:t>
            </a:r>
            <a:r>
              <a:rPr lang="ru-RU" sz="2400" b="1" i="1" dirty="0" err="1"/>
              <a:t>анықталған</a:t>
            </a:r>
            <a:r>
              <a:rPr lang="ru-RU" sz="2400" b="1" i="1" dirty="0"/>
              <a:t> </a:t>
            </a:r>
            <a:r>
              <a:rPr lang="ru-RU" sz="2400" b="1" i="1" dirty="0" err="1"/>
              <a:t>кезде</a:t>
            </a:r>
            <a:r>
              <a:rPr lang="ru-RU" sz="2400" b="1" i="1" dirty="0"/>
              <a:t> </a:t>
            </a:r>
            <a:r>
              <a:rPr lang="ru-RU" sz="2400" b="1" i="1" dirty="0" err="1"/>
              <a:t>заңдылықты</a:t>
            </a:r>
            <a:r>
              <a:rPr lang="ru-RU" sz="2400" b="1" i="1" dirty="0"/>
              <a:t> </a:t>
            </a:r>
            <a:r>
              <a:rPr lang="ru-RU" sz="2400" b="1" i="1" dirty="0" err="1"/>
              <a:t>заң</a:t>
            </a:r>
            <a:r>
              <a:rPr lang="ru-RU" sz="2400" b="1" i="1" dirty="0"/>
              <a:t> </a:t>
            </a:r>
            <a:r>
              <a:rPr lang="ru-RU" sz="2400" b="1" i="1" dirty="0" err="1" smtClean="0"/>
              <a:t>деп</a:t>
            </a:r>
            <a:r>
              <a:rPr lang="ru-RU" sz="2400" b="1" i="1" dirty="0"/>
              <a:t> </a:t>
            </a:r>
            <a:r>
              <a:rPr lang="ru-RU" sz="2400" b="1" i="1" dirty="0" err="1" smtClean="0"/>
              <a:t>білеміз</a:t>
            </a:r>
            <a:r>
              <a:rPr lang="ru-RU" sz="2400" dirty="0"/>
              <a:t>. 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231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Теория мен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тәжірибенің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байланыстылығы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принципі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философияның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''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тәжірибе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танымның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бұлағы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''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қағидасына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негізделген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түбінде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көптеген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заңдылықтар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жатыр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тиімділігін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тәжірибе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көрсетеді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тексереді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анықтайды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тәжірибе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ақиқаттың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көрсеткіші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өмірмен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тәжірибемен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тығыз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 теория мен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тәжірибе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байланысы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мазмұнына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әдістеріне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түрлеріне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тәуелді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оқушыларды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мамандыққа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бағдарлау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заманауи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өндіріске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тез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икемделеді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7770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  <a:r>
              <a:rPr lang="ru-RU" dirty="0" err="1"/>
              <a:t>Оқу</a:t>
            </a:r>
            <a:r>
              <a:rPr lang="ru-RU" dirty="0"/>
              <a:t> - </a:t>
            </a:r>
            <a:r>
              <a:rPr lang="ru-RU" dirty="0" err="1"/>
              <a:t>өмір</a:t>
            </a:r>
            <a:r>
              <a:rPr lang="ru-RU" dirty="0"/>
              <a:t> </a:t>
            </a:r>
            <a:r>
              <a:rPr lang="ru-RU" dirty="0" err="1"/>
              <a:t>қажеттілігі</a:t>
            </a:r>
            <a:r>
              <a:rPr lang="ru-RU" dirty="0"/>
              <a:t> </a:t>
            </a:r>
            <a:r>
              <a:rPr lang="ru-RU" dirty="0" err="1"/>
              <a:t>екенін</a:t>
            </a:r>
            <a:r>
              <a:rPr lang="ru-RU" dirty="0"/>
              <a:t> </a:t>
            </a:r>
            <a:r>
              <a:rPr lang="ru-RU" dirty="0" err="1"/>
              <a:t>оқушыға</a:t>
            </a:r>
            <a:r>
              <a:rPr lang="ru-RU" dirty="0"/>
              <a:t> </a:t>
            </a:r>
            <a:r>
              <a:rPr lang="ru-RU" dirty="0" err="1"/>
              <a:t>түсіндіру</a:t>
            </a:r>
            <a:r>
              <a:rPr lang="ru-RU" dirty="0"/>
              <a:t>, </a:t>
            </a:r>
            <a:r>
              <a:rPr lang="ru-RU" dirty="0" err="1"/>
              <a:t>сездіру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err="1"/>
              <a:t>Үнемі</a:t>
            </a:r>
            <a:r>
              <a:rPr lang="ru-RU" dirty="0"/>
              <a:t> теория мен </a:t>
            </a:r>
            <a:r>
              <a:rPr lang="ru-RU" dirty="0" err="1"/>
              <a:t>тәжірибе</a:t>
            </a:r>
            <a:r>
              <a:rPr lang="ru-RU" dirty="0"/>
              <a:t> </a:t>
            </a:r>
            <a:r>
              <a:rPr lang="ru-RU" dirty="0" err="1"/>
              <a:t>байланысын</a:t>
            </a:r>
            <a:r>
              <a:rPr lang="ru-RU" dirty="0"/>
              <a:t> </a:t>
            </a:r>
            <a:r>
              <a:rPr lang="ru-RU" dirty="0" err="1"/>
              <a:t>көрсету</a:t>
            </a:r>
            <a:r>
              <a:rPr lang="ru-RU" dirty="0"/>
              <a:t>, </a:t>
            </a:r>
            <a:r>
              <a:rPr lang="ru-RU" dirty="0" err="1"/>
              <a:t>адамзат</a:t>
            </a:r>
            <a:r>
              <a:rPr lang="ru-RU" dirty="0"/>
              <a:t> </a:t>
            </a:r>
            <a:r>
              <a:rPr lang="ru-RU" dirty="0" err="1"/>
              <a:t>тарихындағы</a:t>
            </a:r>
            <a:r>
              <a:rPr lang="ru-RU" dirty="0"/>
              <a:t> </a:t>
            </a:r>
            <a:r>
              <a:rPr lang="ru-RU" dirty="0" err="1"/>
              <a:t>ғылыми</a:t>
            </a:r>
            <a:r>
              <a:rPr lang="ru-RU" dirty="0"/>
              <a:t> </a:t>
            </a:r>
            <a:r>
              <a:rPr lang="ru-RU" dirty="0" err="1"/>
              <a:t>білімдердің</a:t>
            </a:r>
            <a:r>
              <a:rPr lang="ru-RU" dirty="0"/>
              <a:t> </a:t>
            </a:r>
            <a:r>
              <a:rPr lang="ru-RU" dirty="0" err="1"/>
              <a:t>маңызын</a:t>
            </a:r>
            <a:r>
              <a:rPr lang="ru-RU" dirty="0"/>
              <a:t> </a:t>
            </a:r>
            <a:r>
              <a:rPr lang="ru-RU" dirty="0" err="1"/>
              <a:t>ашу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err="1"/>
              <a:t>Оқытуда</a:t>
            </a:r>
            <a:r>
              <a:rPr lang="ru-RU" dirty="0"/>
              <a:t> </a:t>
            </a:r>
            <a:r>
              <a:rPr lang="ru-RU" dirty="0" err="1"/>
              <a:t>оқушылар</a:t>
            </a:r>
            <a:r>
              <a:rPr lang="ru-RU" dirty="0"/>
              <a:t> </a:t>
            </a:r>
            <a:r>
              <a:rPr lang="ru-RU" dirty="0" err="1"/>
              <a:t>жалаң</a:t>
            </a:r>
            <a:r>
              <a:rPr lang="ru-RU" dirty="0"/>
              <a:t> </a:t>
            </a:r>
            <a:r>
              <a:rPr lang="ru-RU" dirty="0" err="1"/>
              <a:t>теориялық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қана</a:t>
            </a:r>
            <a:r>
              <a:rPr lang="ru-RU" dirty="0"/>
              <a:t> </a:t>
            </a:r>
            <a:r>
              <a:rPr lang="ru-RU" dirty="0" err="1"/>
              <a:t>қоймай</a:t>
            </a:r>
            <a:r>
              <a:rPr lang="ru-RU" dirty="0"/>
              <a:t>,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алған</a:t>
            </a:r>
            <a:r>
              <a:rPr lang="ru-RU" dirty="0"/>
              <a:t> </a:t>
            </a:r>
            <a:r>
              <a:rPr lang="ru-RU" dirty="0" err="1"/>
              <a:t>білімдерін</a:t>
            </a:r>
            <a:r>
              <a:rPr lang="ru-RU" dirty="0"/>
              <a:t> </a:t>
            </a:r>
            <a:r>
              <a:rPr lang="ru-RU" dirty="0" err="1"/>
              <a:t>өмірде</a:t>
            </a:r>
            <a:r>
              <a:rPr lang="ru-RU" dirty="0"/>
              <a:t> </a:t>
            </a:r>
            <a:r>
              <a:rPr lang="ru-RU" dirty="0" err="1"/>
              <a:t>қолдана</a:t>
            </a:r>
            <a:r>
              <a:rPr lang="ru-RU" dirty="0"/>
              <a:t> </a:t>
            </a:r>
            <a:r>
              <a:rPr lang="ru-RU" dirty="0" err="1"/>
              <a:t>білуін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err="1"/>
              <a:t>Шәкірттерге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білімдерін</a:t>
            </a:r>
            <a:r>
              <a:rPr lang="ru-RU" dirty="0"/>
              <a:t> </a:t>
            </a:r>
            <a:r>
              <a:rPr lang="ru-RU" dirty="0" err="1"/>
              <a:t>тәжірибеде</a:t>
            </a:r>
            <a:r>
              <a:rPr lang="ru-RU" dirty="0"/>
              <a:t> </a:t>
            </a:r>
            <a:r>
              <a:rPr lang="ru-RU" dirty="0" err="1"/>
              <a:t>қолдануды</a:t>
            </a:r>
            <a:r>
              <a:rPr lang="ru-RU" dirty="0"/>
              <a:t> </a:t>
            </a:r>
            <a:r>
              <a:rPr lang="ru-RU" dirty="0" err="1"/>
              <a:t>үйрету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err="1"/>
              <a:t>Оқушыға</a:t>
            </a:r>
            <a:r>
              <a:rPr lang="ru-RU" dirty="0"/>
              <a:t> </a:t>
            </a:r>
            <a:r>
              <a:rPr lang="ru-RU" dirty="0" err="1"/>
              <a:t>проблемалық</a:t>
            </a:r>
            <a:r>
              <a:rPr lang="ru-RU" dirty="0"/>
              <a:t>, </a:t>
            </a:r>
            <a:r>
              <a:rPr lang="ru-RU" dirty="0" err="1"/>
              <a:t>ізденіс</a:t>
            </a:r>
            <a:r>
              <a:rPr lang="ru-RU" dirty="0"/>
              <a:t>,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тапсырмаларын</a:t>
            </a:r>
            <a:r>
              <a:rPr lang="ru-RU" dirty="0"/>
              <a:t> </a:t>
            </a:r>
            <a:r>
              <a:rPr lang="ru-RU" dirty="0" err="1"/>
              <a:t>орындатып</a:t>
            </a:r>
            <a:r>
              <a:rPr lang="ru-RU" dirty="0"/>
              <a:t> теория мен </a:t>
            </a:r>
            <a:r>
              <a:rPr lang="ru-RU" dirty="0" err="1"/>
              <a:t>тәжірибе</a:t>
            </a:r>
            <a:r>
              <a:rPr lang="ru-RU" dirty="0"/>
              <a:t> </a:t>
            </a:r>
            <a:r>
              <a:rPr lang="ru-RU" dirty="0" err="1"/>
              <a:t>бірлігін</a:t>
            </a:r>
            <a:r>
              <a:rPr lang="ru-RU" dirty="0"/>
              <a:t> </a:t>
            </a:r>
            <a:r>
              <a:rPr lang="ru-RU" dirty="0" err="1"/>
              <a:t>дәлелдеу</a:t>
            </a:r>
            <a:r>
              <a:rPr lang="ru-RU" dirty="0"/>
              <a:t>, </a:t>
            </a:r>
            <a:r>
              <a:rPr lang="ru-RU" dirty="0" err="1"/>
              <a:t>өзіндік</a:t>
            </a:r>
            <a:r>
              <a:rPr lang="ru-RU" dirty="0"/>
              <a:t> </a:t>
            </a:r>
            <a:r>
              <a:rPr lang="ru-RU" dirty="0" err="1"/>
              <a:t>жұмысты</a:t>
            </a:r>
            <a:r>
              <a:rPr lang="ru-RU" dirty="0"/>
              <a:t> </a:t>
            </a:r>
            <a:r>
              <a:rPr lang="ru-RU" dirty="0" err="1"/>
              <a:t>орындауға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бетімен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 </a:t>
            </a:r>
            <a:r>
              <a:rPr lang="ru-RU" dirty="0" err="1"/>
              <a:t>алуды</a:t>
            </a:r>
            <a:r>
              <a:rPr lang="ru-RU" dirty="0"/>
              <a:t> </a:t>
            </a:r>
            <a:r>
              <a:rPr lang="ru-RU" dirty="0" err="1"/>
              <a:t>үйрету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77855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еңбегі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тәлім-тәрбие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мақсаттарына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Тәжірибелік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сабақтардың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көмегімен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теория-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лық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қағидаларды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заңдар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ережелерді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жүзінде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тексеріп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білімдерді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меңгеруге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мүмкіншіліктерін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тәжірибелік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әрекеттері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тек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шеңберінде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қалып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қоймай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мектептен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өмірмен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еңбекпен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ұштасып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отыруы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шарт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947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err="1"/>
              <a:t>Саналылық</a:t>
            </a:r>
            <a:r>
              <a:rPr lang="ru-RU" sz="2400" b="1" dirty="0"/>
              <a:t> пен </a:t>
            </a:r>
            <a:r>
              <a:rPr lang="ru-RU" sz="2400" b="1" dirty="0" err="1"/>
              <a:t>белсенділік</a:t>
            </a:r>
            <a:r>
              <a:rPr lang="ru-RU" sz="2400" b="1" dirty="0"/>
              <a:t> </a:t>
            </a:r>
            <a:r>
              <a:rPr lang="ru-RU" sz="2400" b="1" dirty="0" err="1"/>
              <a:t>принципі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> </a:t>
            </a:r>
            <a:r>
              <a:rPr lang="ru-RU" sz="3400" b="1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>
                <a:latin typeface="Times New Roman" pitchFamily="18" charset="0"/>
                <a:cs typeface="Times New Roman" pitchFamily="18" charset="0"/>
              </a:rPr>
              <a:t>принципке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>
                <a:latin typeface="Times New Roman" pitchFamily="18" charset="0"/>
                <a:cs typeface="Times New Roman" pitchFamily="18" charset="0"/>
              </a:rPr>
              <a:t>негіз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>
                <a:latin typeface="Times New Roman" pitchFamily="18" charset="0"/>
                <a:cs typeface="Times New Roman" pitchFamily="18" charset="0"/>
              </a:rPr>
              <a:t>заңдылықтар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тек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ақылымен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қабылдаған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сапалы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да,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саналы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білімінің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шынайы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өзегі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білімді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саналы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меңгеруі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таным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әрекетінің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белсенділігі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оқуға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ынталануына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қолданатын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әдістерге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тәуелді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білімдерді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меңгеруде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саналылық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әрі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белсенділік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танытқан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терең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ойларына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берік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тоқулары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сөзсіз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Саналылық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белсенділік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принципін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төмендегі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ережелерін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басшылыққа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алдында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тұрған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міндеттерді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анық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түсінуі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саналы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шарты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боларын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назарға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9582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Көрнекілік</a:t>
            </a:r>
            <a:r>
              <a:rPr lang="ru-RU" b="1" dirty="0"/>
              <a:t> </a:t>
            </a:r>
            <a:r>
              <a:rPr lang="ru-RU" b="1" dirty="0" err="1"/>
              <a:t>принципі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r>
              <a:rPr lang="ru-RU" dirty="0" err="1"/>
              <a:t>Оқыту</a:t>
            </a:r>
            <a:r>
              <a:rPr lang="ru-RU" dirty="0"/>
              <a:t> </a:t>
            </a:r>
            <a:r>
              <a:rPr lang="ru-RU" dirty="0" err="1"/>
              <a:t>жүйесінде</a:t>
            </a:r>
            <a:r>
              <a:rPr lang="ru-RU" dirty="0"/>
              <a:t> Я. А. Коменский </a:t>
            </a:r>
            <a:r>
              <a:rPr lang="ru-RU" dirty="0" err="1"/>
              <a:t>көрнекілік</a:t>
            </a:r>
            <a:r>
              <a:rPr lang="ru-RU" dirty="0"/>
              <a:t> </a:t>
            </a:r>
            <a:r>
              <a:rPr lang="ru-RU" dirty="0" err="1"/>
              <a:t>принципін</a:t>
            </a:r>
            <a:r>
              <a:rPr lang="ru-RU" dirty="0"/>
              <a:t>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материалын</a:t>
            </a:r>
            <a:r>
              <a:rPr lang="ru-RU" dirty="0"/>
              <a:t> </a:t>
            </a:r>
            <a:r>
              <a:rPr lang="ru-RU" dirty="0" err="1"/>
              <a:t>меңгеру</a:t>
            </a:r>
            <a:r>
              <a:rPr lang="ru-RU" dirty="0"/>
              <a:t> </a:t>
            </a:r>
            <a:r>
              <a:rPr lang="ru-RU" dirty="0" err="1"/>
              <a:t>құралы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қарастырып</a:t>
            </a:r>
            <a:r>
              <a:rPr lang="ru-RU" dirty="0"/>
              <a:t>, </a:t>
            </a:r>
            <a:r>
              <a:rPr lang="ru-RU" dirty="0" err="1"/>
              <a:t>дидактиканың</a:t>
            </a:r>
            <a:r>
              <a:rPr lang="ru-RU" dirty="0"/>
              <a:t> алтын </a:t>
            </a:r>
            <a:r>
              <a:rPr lang="ru-RU" dirty="0" err="1"/>
              <a:t>ережесі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атаған</a:t>
            </a:r>
            <a:r>
              <a:rPr lang="ru-RU" dirty="0"/>
              <a:t>. </a:t>
            </a:r>
            <a:r>
              <a:rPr lang="ru-RU" dirty="0" err="1"/>
              <a:t>Оқушылардың</a:t>
            </a:r>
            <a:r>
              <a:rPr lang="ru-RU" dirty="0"/>
              <a:t> </a:t>
            </a:r>
            <a:r>
              <a:rPr lang="ru-RU" dirty="0" err="1"/>
              <a:t>дүниетанымы</a:t>
            </a:r>
            <a:r>
              <a:rPr lang="ru-RU" dirty="0"/>
              <a:t> </a:t>
            </a:r>
            <a:r>
              <a:rPr lang="ru-RU" dirty="0" err="1"/>
              <a:t>негізінен</a:t>
            </a:r>
            <a:r>
              <a:rPr lang="ru-RU" dirty="0"/>
              <a:t> </a:t>
            </a:r>
            <a:r>
              <a:rPr lang="ru-RU" dirty="0" err="1"/>
              <a:t>көрнекілік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асырылады</a:t>
            </a:r>
            <a:r>
              <a:rPr lang="ru-RU" dirty="0"/>
              <a:t>: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заттардың</a:t>
            </a:r>
            <a:r>
              <a:rPr lang="ru-RU" dirty="0"/>
              <a:t> </a:t>
            </a:r>
            <a:r>
              <a:rPr lang="ru-RU" dirty="0" err="1"/>
              <a:t>өзін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бейнесін</a:t>
            </a:r>
            <a:r>
              <a:rPr lang="ru-RU" dirty="0"/>
              <a:t>, </a:t>
            </a:r>
            <a:r>
              <a:rPr lang="ru-RU" dirty="0" err="1"/>
              <a:t>көлемін</a:t>
            </a:r>
            <a:r>
              <a:rPr lang="ru-RU" dirty="0"/>
              <a:t> </a:t>
            </a:r>
            <a:r>
              <a:rPr lang="ru-RU" dirty="0" err="1"/>
              <a:t>тікелей</a:t>
            </a:r>
            <a:r>
              <a:rPr lang="ru-RU" dirty="0"/>
              <a:t> </a:t>
            </a:r>
            <a:r>
              <a:rPr lang="ru-RU" dirty="0" err="1"/>
              <a:t>көріп</a:t>
            </a:r>
            <a:r>
              <a:rPr lang="ru-RU" dirty="0"/>
              <a:t>, </a:t>
            </a:r>
            <a:r>
              <a:rPr lang="ru-RU" dirty="0" err="1"/>
              <a:t>байқап</a:t>
            </a:r>
            <a:r>
              <a:rPr lang="ru-RU" dirty="0"/>
              <a:t> </a:t>
            </a:r>
            <a:r>
              <a:rPr lang="ru-RU" dirty="0" err="1"/>
              <a:t>таниды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принципті</a:t>
            </a:r>
            <a:r>
              <a:rPr lang="ru-RU" dirty="0"/>
              <a:t> </a:t>
            </a:r>
            <a:r>
              <a:rPr lang="ru-RU" dirty="0" err="1"/>
              <a:t>соңғы</a:t>
            </a:r>
            <a:r>
              <a:rPr lang="ru-RU" dirty="0"/>
              <a:t> </a:t>
            </a:r>
            <a:r>
              <a:rPr lang="ru-RU" dirty="0" err="1"/>
              <a:t>ғылыми</a:t>
            </a:r>
            <a:r>
              <a:rPr lang="ru-RU" dirty="0"/>
              <a:t> </a:t>
            </a:r>
            <a:r>
              <a:rPr lang="ru-RU" dirty="0" err="1"/>
              <a:t>жетістіктер</a:t>
            </a:r>
            <a:r>
              <a:rPr lang="ru-RU" dirty="0"/>
              <a:t> де </a:t>
            </a:r>
            <a:r>
              <a:rPr lang="ru-RU" dirty="0" err="1"/>
              <a:t>дәлелдеді</a:t>
            </a:r>
            <a:r>
              <a:rPr lang="ru-RU" dirty="0"/>
              <a:t>. 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dirty="0" err="1"/>
              <a:t>көру</a:t>
            </a:r>
            <a:r>
              <a:rPr lang="ru-RU" dirty="0"/>
              <a:t> </a:t>
            </a:r>
            <a:r>
              <a:rPr lang="ru-RU" dirty="0" err="1"/>
              <a:t>органдары</a:t>
            </a:r>
            <a:r>
              <a:rPr lang="ru-RU" dirty="0"/>
              <a:t> </a:t>
            </a:r>
            <a:r>
              <a:rPr lang="ru-RU" dirty="0" err="1"/>
              <a:t>миға</a:t>
            </a:r>
            <a:r>
              <a:rPr lang="ru-RU" dirty="0"/>
              <a:t> </a:t>
            </a:r>
            <a:r>
              <a:rPr lang="ru-RU" dirty="0" err="1"/>
              <a:t>есту</a:t>
            </a:r>
            <a:r>
              <a:rPr lang="ru-RU" dirty="0"/>
              <a:t> </a:t>
            </a:r>
            <a:r>
              <a:rPr lang="ru-RU" dirty="0" err="1"/>
              <a:t>органдарымен</a:t>
            </a:r>
            <a:r>
              <a:rPr lang="ru-RU" dirty="0"/>
              <a:t> </a:t>
            </a:r>
            <a:r>
              <a:rPr lang="ru-RU" dirty="0" err="1"/>
              <a:t>салыстырғанда</a:t>
            </a:r>
            <a:r>
              <a:rPr lang="ru-RU" dirty="0"/>
              <a:t> 5 </a:t>
            </a:r>
            <a:r>
              <a:rPr lang="ru-RU" dirty="0" err="1"/>
              <a:t>есе</a:t>
            </a:r>
            <a:r>
              <a:rPr lang="ru-RU" dirty="0"/>
              <a:t>, </a:t>
            </a:r>
            <a:r>
              <a:rPr lang="ru-RU" dirty="0" err="1"/>
              <a:t>сипалау</a:t>
            </a:r>
            <a:r>
              <a:rPr lang="ru-RU" dirty="0"/>
              <a:t> </a:t>
            </a:r>
            <a:r>
              <a:rPr lang="ru-RU" dirty="0" err="1"/>
              <a:t>органдарымен</a:t>
            </a:r>
            <a:r>
              <a:rPr lang="ru-RU" dirty="0"/>
              <a:t> </a:t>
            </a:r>
            <a:r>
              <a:rPr lang="ru-RU" dirty="0" err="1"/>
              <a:t>салыстырғанда</a:t>
            </a:r>
            <a:r>
              <a:rPr lang="ru-RU" dirty="0"/>
              <a:t> 13 </a:t>
            </a:r>
            <a:r>
              <a:rPr lang="ru-RU" dirty="0" err="1"/>
              <a:t>есе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өткізеді</a:t>
            </a:r>
            <a:r>
              <a:rPr lang="ru-RU" dirty="0"/>
              <a:t> </a:t>
            </a:r>
            <a:r>
              <a:rPr lang="ru-RU" dirty="0" err="1"/>
              <a:t>екен</a:t>
            </a:r>
            <a:r>
              <a:rPr lang="ru-RU" dirty="0"/>
              <a:t>. </a:t>
            </a:r>
            <a:r>
              <a:rPr lang="ru-RU" dirty="0" err="1"/>
              <a:t>Көз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алған</a:t>
            </a:r>
            <a:r>
              <a:rPr lang="ru-RU" dirty="0"/>
              <a:t> </a:t>
            </a:r>
            <a:r>
              <a:rPr lang="ru-RU" dirty="0" err="1"/>
              <a:t>мәліметтерді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жеңіл</a:t>
            </a:r>
            <a:r>
              <a:rPr lang="ru-RU" dirty="0"/>
              <a:t>, тез, </a:t>
            </a:r>
            <a:r>
              <a:rPr lang="ru-RU" dirty="0" err="1"/>
              <a:t>берік</a:t>
            </a:r>
            <a:r>
              <a:rPr lang="ru-RU" dirty="0"/>
              <a:t> </a:t>
            </a:r>
            <a:r>
              <a:rPr lang="ru-RU" dirty="0" err="1"/>
              <a:t>есте</a:t>
            </a:r>
            <a:r>
              <a:rPr lang="ru-RU" dirty="0"/>
              <a:t> </a:t>
            </a:r>
            <a:r>
              <a:rPr lang="ru-RU" dirty="0" err="1"/>
              <a:t>сақтайды</a:t>
            </a:r>
            <a:r>
              <a:rPr lang="ru-RU" dirty="0"/>
              <a:t>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4373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Сәйкестік</a:t>
            </a:r>
            <a:r>
              <a:rPr lang="ru-RU" b="1" dirty="0"/>
              <a:t> </a:t>
            </a:r>
            <a:r>
              <a:rPr lang="ru-RU" b="1" dirty="0" err="1"/>
              <a:t>принципі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/>
              <a:t>принцип </a:t>
            </a:r>
            <a:r>
              <a:rPr lang="ru-RU" dirty="0" err="1"/>
              <a:t>ғасырлар</a:t>
            </a:r>
            <a:r>
              <a:rPr lang="ru-RU" dirty="0"/>
              <a:t> </a:t>
            </a:r>
            <a:r>
              <a:rPr lang="ru-RU" dirty="0" err="1"/>
              <a:t>бойы</a:t>
            </a:r>
            <a:r>
              <a:rPr lang="ru-RU" dirty="0"/>
              <a:t> </a:t>
            </a:r>
            <a:r>
              <a:rPr lang="ru-RU" dirty="0" err="1"/>
              <a:t>жинақталған</a:t>
            </a:r>
            <a:r>
              <a:rPr lang="ru-RU" dirty="0"/>
              <a:t> </a:t>
            </a:r>
            <a:r>
              <a:rPr lang="ru-RU" dirty="0" err="1" smtClean="0"/>
              <a:t>педагогтық</a:t>
            </a:r>
            <a:r>
              <a:rPr lang="ru-RU" dirty="0" smtClean="0"/>
              <a:t> </a:t>
            </a:r>
            <a:r>
              <a:rPr lang="ru-RU" dirty="0" err="1"/>
              <a:t>тәжірибеге</a:t>
            </a:r>
            <a:r>
              <a:rPr lang="ru-RU" dirty="0"/>
              <a:t> </a:t>
            </a:r>
            <a:r>
              <a:rPr lang="ru-RU" dirty="0" err="1"/>
              <a:t>негізделіп</a:t>
            </a:r>
            <a:r>
              <a:rPr lang="ru-RU" dirty="0"/>
              <a:t>, </a:t>
            </a:r>
            <a:r>
              <a:rPr lang="ru-RU" dirty="0" err="1"/>
              <a:t>оқушыларға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-дара </a:t>
            </a:r>
            <a:r>
              <a:rPr lang="ru-RU" dirty="0" err="1"/>
              <a:t>қарауды</a:t>
            </a:r>
            <a:r>
              <a:rPr lang="ru-RU" dirty="0"/>
              <a:t> </a:t>
            </a:r>
            <a:r>
              <a:rPr lang="ru-RU" dirty="0" err="1"/>
              <a:t>талап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err="1"/>
              <a:t>Демек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оқушының</a:t>
            </a:r>
            <a:r>
              <a:rPr lang="ru-RU" dirty="0"/>
              <a:t> </a:t>
            </a:r>
            <a:r>
              <a:rPr lang="ru-RU" dirty="0" err="1"/>
              <a:t>бойында</a:t>
            </a:r>
            <a:r>
              <a:rPr lang="ru-RU" dirty="0"/>
              <a:t> бар </a:t>
            </a:r>
            <a:r>
              <a:rPr lang="ru-RU" dirty="0" err="1"/>
              <a:t>білім</a:t>
            </a:r>
            <a:r>
              <a:rPr lang="ru-RU" dirty="0"/>
              <a:t>, </a:t>
            </a:r>
            <a:r>
              <a:rPr lang="ru-RU" dirty="0" err="1"/>
              <a:t>білік</a:t>
            </a:r>
            <a:r>
              <a:rPr lang="ru-RU" dirty="0"/>
              <a:t>, </a:t>
            </a:r>
            <a:r>
              <a:rPr lang="ru-RU" dirty="0" err="1"/>
              <a:t>дағдылар</a:t>
            </a:r>
            <a:r>
              <a:rPr lang="ru-RU" dirty="0"/>
              <a:t> </a:t>
            </a:r>
            <a:r>
              <a:rPr lang="ru-RU" dirty="0" err="1"/>
              <a:t>деңгейіне</a:t>
            </a:r>
            <a:r>
              <a:rPr lang="ru-RU" dirty="0"/>
              <a:t> </a:t>
            </a:r>
            <a:r>
              <a:rPr lang="ru-RU" dirty="0" err="1"/>
              <a:t>сай</a:t>
            </a:r>
            <a:r>
              <a:rPr lang="ru-RU" dirty="0"/>
              <a:t>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меңгере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. </a:t>
            </a:r>
            <a:r>
              <a:rPr lang="ru-RU" dirty="0" err="1"/>
              <a:t>Сәйкестік</a:t>
            </a:r>
            <a:r>
              <a:rPr lang="ru-RU" dirty="0"/>
              <a:t> </a:t>
            </a:r>
            <a:r>
              <a:rPr lang="ru-RU" dirty="0" err="1"/>
              <a:t>принципін</a:t>
            </a:r>
            <a:r>
              <a:rPr lang="ru-RU" dirty="0"/>
              <a:t> </a:t>
            </a:r>
            <a:r>
              <a:rPr lang="ru-RU" dirty="0" err="1"/>
              <a:t>дәлелдейтін</a:t>
            </a:r>
            <a:r>
              <a:rPr lang="ru-RU" dirty="0"/>
              <a:t> </a:t>
            </a:r>
            <a:r>
              <a:rPr lang="ru-RU" dirty="0" err="1"/>
              <a:t>заңдылықтар</a:t>
            </a:r>
            <a:r>
              <a:rPr lang="ru-RU" dirty="0"/>
              <a:t>: </a:t>
            </a:r>
            <a:r>
              <a:rPr lang="ru-RU" dirty="0" err="1"/>
              <a:t>оқыту</a:t>
            </a:r>
            <a:r>
              <a:rPr lang="ru-RU" dirty="0"/>
              <a:t> </a:t>
            </a:r>
            <a:r>
              <a:rPr lang="ru-RU" dirty="0" err="1"/>
              <a:t>жас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дара </a:t>
            </a:r>
            <a:r>
              <a:rPr lang="ru-RU" dirty="0" err="1"/>
              <a:t>ерекшеліктерге</a:t>
            </a:r>
            <a:r>
              <a:rPr lang="ru-RU" dirty="0"/>
              <a:t>,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процесінің</a:t>
            </a:r>
            <a:r>
              <a:rPr lang="ru-RU" dirty="0"/>
              <a:t> </a:t>
            </a:r>
            <a:r>
              <a:rPr lang="ru-RU" dirty="0" err="1"/>
              <a:t>ұйымдастырылуы</a:t>
            </a:r>
            <a:r>
              <a:rPr lang="ru-RU" dirty="0"/>
              <a:t> мен </a:t>
            </a:r>
            <a:r>
              <a:rPr lang="ru-RU" dirty="0" err="1"/>
              <a:t>әдістеріне</a:t>
            </a:r>
            <a:r>
              <a:rPr lang="ru-RU" dirty="0"/>
              <a:t> </a:t>
            </a:r>
            <a:r>
              <a:rPr lang="ru-RU" dirty="0" err="1"/>
              <a:t>тәуелді</a:t>
            </a:r>
            <a:r>
              <a:rPr lang="ru-RU" dirty="0"/>
              <a:t>; </a:t>
            </a:r>
            <a:r>
              <a:rPr lang="ru-RU" dirty="0" err="1"/>
              <a:t>ақыл</a:t>
            </a:r>
            <a:r>
              <a:rPr lang="ru-RU" dirty="0"/>
              <a:t>-ой </a:t>
            </a:r>
            <a:r>
              <a:rPr lang="ru-RU" dirty="0" err="1"/>
              <a:t>дамуы</a:t>
            </a:r>
            <a:r>
              <a:rPr lang="ru-RU" dirty="0"/>
              <a:t> мен </a:t>
            </a:r>
            <a:r>
              <a:rPr lang="ru-RU" dirty="0" err="1"/>
              <a:t>алғашқы</a:t>
            </a:r>
            <a:r>
              <a:rPr lang="ru-RU" dirty="0"/>
              <a:t> </a:t>
            </a:r>
            <a:r>
              <a:rPr lang="ru-RU" dirty="0" err="1"/>
              <a:t>білімдері</a:t>
            </a:r>
            <a:r>
              <a:rPr lang="ru-RU" dirty="0"/>
              <a:t> </a:t>
            </a:r>
            <a:r>
              <a:rPr lang="ru-RU" dirty="0" err="1"/>
              <a:t>жетік</a:t>
            </a:r>
            <a:r>
              <a:rPr lang="ru-RU" dirty="0"/>
              <a:t> </a:t>
            </a:r>
            <a:r>
              <a:rPr lang="ru-RU" dirty="0" err="1"/>
              <a:t>оқушы</a:t>
            </a:r>
            <a:r>
              <a:rPr lang="ru-RU" dirty="0"/>
              <a:t>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материалды</a:t>
            </a:r>
            <a:r>
              <a:rPr lang="ru-RU" dirty="0"/>
              <a:t> тез </a:t>
            </a:r>
            <a:r>
              <a:rPr lang="ru-RU" dirty="0" err="1"/>
              <a:t>меңгереді</a:t>
            </a:r>
            <a:r>
              <a:rPr lang="ru-RU" dirty="0"/>
              <a:t>, </a:t>
            </a:r>
            <a:r>
              <a:rPr lang="ru-RU" dirty="0" err="1"/>
              <a:t>оқудағы</a:t>
            </a:r>
            <a:r>
              <a:rPr lang="ru-RU" dirty="0"/>
              <a:t> </a:t>
            </a:r>
            <a:r>
              <a:rPr lang="ru-RU" dirty="0" err="1"/>
              <a:t>қиыншылықтарды</a:t>
            </a:r>
            <a:r>
              <a:rPr lang="ru-RU" dirty="0"/>
              <a:t> </a:t>
            </a:r>
            <a:r>
              <a:rPr lang="ru-RU" dirty="0" err="1"/>
              <a:t>жою</a:t>
            </a:r>
            <a:r>
              <a:rPr lang="ru-RU" dirty="0"/>
              <a:t> </a:t>
            </a:r>
            <a:r>
              <a:rPr lang="ru-RU" dirty="0" err="1"/>
              <a:t>баланың</a:t>
            </a:r>
            <a:r>
              <a:rPr lang="ru-RU" dirty="0"/>
              <a:t> </a:t>
            </a:r>
            <a:r>
              <a:rPr lang="ru-RU" dirty="0" err="1"/>
              <a:t>мінез-құлқына</a:t>
            </a:r>
            <a:r>
              <a:rPr lang="ru-RU" dirty="0"/>
              <a:t>, </a:t>
            </a:r>
            <a:r>
              <a:rPr lang="ru-RU" dirty="0" err="1"/>
              <a:t>қабілеттерінің</a:t>
            </a:r>
            <a:r>
              <a:rPr lang="ru-RU" dirty="0"/>
              <a:t> </a:t>
            </a:r>
            <a:r>
              <a:rPr lang="ru-RU" dirty="0" err="1"/>
              <a:t>қалыптасуына</a:t>
            </a:r>
            <a:r>
              <a:rPr lang="ru-RU" dirty="0"/>
              <a:t>, </a:t>
            </a:r>
            <a:r>
              <a:rPr lang="ru-RU" dirty="0" err="1"/>
              <a:t>білімінің</a:t>
            </a:r>
            <a:r>
              <a:rPr lang="ru-RU" dirty="0"/>
              <a:t> </a:t>
            </a:r>
            <a:r>
              <a:rPr lang="ru-RU" dirty="0" err="1"/>
              <a:t>сапасы</a:t>
            </a:r>
            <a:r>
              <a:rPr lang="ru-RU" dirty="0"/>
              <a:t> мен </a:t>
            </a:r>
            <a:r>
              <a:rPr lang="ru-RU" dirty="0" err="1"/>
              <a:t>нәтижелілігіне</a:t>
            </a:r>
            <a:r>
              <a:rPr lang="ru-RU" dirty="0"/>
              <a:t> </a:t>
            </a:r>
            <a:r>
              <a:rPr lang="ru-RU" dirty="0" err="1"/>
              <a:t>оң</a:t>
            </a:r>
            <a:r>
              <a:rPr lang="ru-RU" dirty="0"/>
              <a:t> /</a:t>
            </a:r>
            <a:r>
              <a:rPr lang="ru-RU" dirty="0" err="1"/>
              <a:t>дұрыс</a:t>
            </a:r>
            <a:r>
              <a:rPr lang="ru-RU" dirty="0"/>
              <a:t>/ </a:t>
            </a:r>
            <a:r>
              <a:rPr lang="ru-RU" dirty="0" err="1"/>
              <a:t>ықпал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9942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Сәйкестік</a:t>
            </a:r>
            <a:r>
              <a:rPr lang="ru-RU" dirty="0"/>
              <a:t> </a:t>
            </a:r>
            <a:r>
              <a:rPr lang="ru-RU" dirty="0" err="1"/>
              <a:t>принципін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орындалатын</a:t>
            </a:r>
            <a:r>
              <a:rPr lang="ru-RU" dirty="0"/>
              <a:t> </a:t>
            </a:r>
            <a:r>
              <a:rPr lang="ru-RU" dirty="0" err="1"/>
              <a:t>ережелер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r>
              <a:rPr lang="ru-RU" dirty="0" err="1"/>
              <a:t>Оңайдан</a:t>
            </a:r>
            <a:r>
              <a:rPr lang="ru-RU" dirty="0"/>
              <a:t> </a:t>
            </a:r>
            <a:r>
              <a:rPr lang="ru-RU" dirty="0" err="1"/>
              <a:t>қиынға</a:t>
            </a:r>
            <a:r>
              <a:rPr lang="ru-RU" dirty="0"/>
              <a:t>, </a:t>
            </a:r>
            <a:r>
              <a:rPr lang="ru-RU" dirty="0" err="1"/>
              <a:t>таныстан</a:t>
            </a:r>
            <a:r>
              <a:rPr lang="ru-RU" dirty="0"/>
              <a:t> </a:t>
            </a:r>
            <a:r>
              <a:rPr lang="ru-RU" dirty="0" err="1"/>
              <a:t>бейтанысқа</a:t>
            </a:r>
            <a:r>
              <a:rPr lang="ru-RU" dirty="0"/>
              <a:t>, </a:t>
            </a:r>
            <a:r>
              <a:rPr lang="ru-RU" dirty="0" err="1"/>
              <a:t>жеңілден</a:t>
            </a:r>
            <a:r>
              <a:rPr lang="ru-RU" dirty="0"/>
              <a:t> </a:t>
            </a:r>
            <a:r>
              <a:rPr lang="ru-RU" dirty="0" err="1"/>
              <a:t>күрделіге</a:t>
            </a:r>
            <a:r>
              <a:rPr lang="ru-RU" dirty="0"/>
              <a:t> </a:t>
            </a:r>
            <a:r>
              <a:rPr lang="ru-RU" dirty="0" err="1"/>
              <a:t>көшіп</a:t>
            </a:r>
            <a:r>
              <a:rPr lang="ru-RU" dirty="0"/>
              <a:t> </a:t>
            </a:r>
            <a:r>
              <a:rPr lang="ru-RU" dirty="0" err="1"/>
              <a:t>оқыту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err="1"/>
              <a:t>Білім</a:t>
            </a:r>
            <a:r>
              <a:rPr lang="ru-RU" dirty="0"/>
              <a:t> </a:t>
            </a:r>
            <a:r>
              <a:rPr lang="ru-RU" dirty="0" err="1"/>
              <a:t>беруде</a:t>
            </a:r>
            <a:r>
              <a:rPr lang="ru-RU" dirty="0"/>
              <a:t> </a:t>
            </a:r>
            <a:r>
              <a:rPr lang="ru-RU" dirty="0" err="1"/>
              <a:t>оқушы</a:t>
            </a:r>
            <a:r>
              <a:rPr lang="ru-RU" dirty="0"/>
              <a:t> </a:t>
            </a:r>
            <a:r>
              <a:rPr lang="ru-RU" dirty="0" err="1"/>
              <a:t>әрқашан</a:t>
            </a:r>
            <a:r>
              <a:rPr lang="ru-RU" dirty="0"/>
              <a:t> дара, </a:t>
            </a:r>
            <a:r>
              <a:rPr lang="ru-RU" dirty="0" err="1"/>
              <a:t>өзінше</a:t>
            </a:r>
            <a:r>
              <a:rPr lang="ru-RU" dirty="0"/>
              <a:t> </a:t>
            </a:r>
            <a:r>
              <a:rPr lang="ru-RU" dirty="0" err="1"/>
              <a:t>ерекше</a:t>
            </a:r>
            <a:r>
              <a:rPr lang="ru-RU" dirty="0"/>
              <a:t> </a:t>
            </a:r>
            <a:r>
              <a:rPr lang="ru-RU" dirty="0" err="1"/>
              <a:t>екенін</a:t>
            </a:r>
            <a:r>
              <a:rPr lang="ru-RU" dirty="0"/>
              <a:t> </a:t>
            </a:r>
            <a:r>
              <a:rPr lang="ru-RU" dirty="0" err="1"/>
              <a:t>ұмытпау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err="1"/>
              <a:t>Балалардың</a:t>
            </a:r>
            <a:r>
              <a:rPr lang="ru-RU" dirty="0"/>
              <a:t> </a:t>
            </a:r>
            <a:r>
              <a:rPr lang="ru-RU" dirty="0" err="1"/>
              <a:t>ақыл-ойы</a:t>
            </a:r>
            <a:r>
              <a:rPr lang="ru-RU" dirty="0"/>
              <a:t>, </a:t>
            </a:r>
            <a:r>
              <a:rPr lang="ru-RU" dirty="0" err="1"/>
              <a:t>қабілеттері</a:t>
            </a:r>
            <a:r>
              <a:rPr lang="ru-RU" dirty="0"/>
              <a:t> мен </a:t>
            </a:r>
            <a:r>
              <a:rPr lang="ru-RU" dirty="0" err="1"/>
              <a:t>мүмкіндіктері</a:t>
            </a:r>
            <a:r>
              <a:rPr lang="ru-RU" dirty="0"/>
              <a:t> </a:t>
            </a:r>
            <a:r>
              <a:rPr lang="ru-RU" dirty="0" err="1"/>
              <a:t>әртүрлілігін</a:t>
            </a:r>
            <a:r>
              <a:rPr lang="ru-RU" dirty="0"/>
              <a:t> </a:t>
            </a:r>
            <a:r>
              <a:rPr lang="ru-RU" dirty="0" err="1"/>
              <a:t>ескере</a:t>
            </a:r>
            <a:r>
              <a:rPr lang="ru-RU" dirty="0"/>
              <a:t> </a:t>
            </a:r>
            <a:r>
              <a:rPr lang="ru-RU" dirty="0" err="1"/>
              <a:t>оқыту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err="1"/>
              <a:t>Оқуда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оқушылар</a:t>
            </a:r>
            <a:r>
              <a:rPr lang="ru-RU" dirty="0"/>
              <a:t> </a:t>
            </a:r>
            <a:r>
              <a:rPr lang="ru-RU" dirty="0" err="1"/>
              <a:t>табысқа</a:t>
            </a:r>
            <a:r>
              <a:rPr lang="ru-RU" dirty="0"/>
              <a:t> </a:t>
            </a:r>
            <a:r>
              <a:rPr lang="ru-RU" dirty="0" err="1"/>
              <a:t>бірдей</a:t>
            </a:r>
            <a:r>
              <a:rPr lang="ru-RU" dirty="0"/>
              <a:t> </a:t>
            </a:r>
            <a:r>
              <a:rPr lang="ru-RU" dirty="0" err="1"/>
              <a:t>жетуін</a:t>
            </a:r>
            <a:r>
              <a:rPr lang="ru-RU" dirty="0"/>
              <a:t> </a:t>
            </a:r>
            <a:r>
              <a:rPr lang="ru-RU" dirty="0" err="1"/>
              <a:t>талап</a:t>
            </a:r>
            <a:r>
              <a:rPr lang="ru-RU" dirty="0"/>
              <a:t> </a:t>
            </a:r>
            <a:r>
              <a:rPr lang="ru-RU" dirty="0" err="1"/>
              <a:t>етпеу</a:t>
            </a:r>
            <a:r>
              <a:rPr lang="ru-RU" dirty="0"/>
              <a:t>, </a:t>
            </a:r>
            <a:r>
              <a:rPr lang="ru-RU" dirty="0" err="1"/>
              <a:t>алдыңғы</a:t>
            </a:r>
            <a:r>
              <a:rPr lang="ru-RU" dirty="0"/>
              <a:t> </a:t>
            </a:r>
            <a:r>
              <a:rPr lang="ru-RU" dirty="0" err="1"/>
              <a:t>дайындық</a:t>
            </a:r>
            <a:r>
              <a:rPr lang="ru-RU" dirty="0"/>
              <a:t> </a:t>
            </a:r>
            <a:r>
              <a:rPr lang="ru-RU" dirty="0" err="1"/>
              <a:t>деңгейіне</a:t>
            </a:r>
            <a:r>
              <a:rPr lang="ru-RU" dirty="0"/>
              <a:t> </a:t>
            </a:r>
            <a:r>
              <a:rPr lang="ru-RU" dirty="0" err="1"/>
              <a:t>сүйену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err="1"/>
              <a:t>Оқушының</a:t>
            </a:r>
            <a:r>
              <a:rPr lang="ru-RU" dirty="0"/>
              <a:t> </a:t>
            </a:r>
            <a:r>
              <a:rPr lang="ru-RU" dirty="0" err="1"/>
              <a:t>жас</a:t>
            </a:r>
            <a:r>
              <a:rPr lang="ru-RU" dirty="0"/>
              <a:t> </a:t>
            </a:r>
            <a:r>
              <a:rPr lang="ru-RU" dirty="0" err="1"/>
              <a:t>ерекшеліктеріне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әдістерді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err="1"/>
              <a:t>Оқушылардан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еместі</a:t>
            </a:r>
            <a:r>
              <a:rPr lang="ru-RU" dirty="0"/>
              <a:t> </a:t>
            </a:r>
            <a:r>
              <a:rPr lang="ru-RU" dirty="0" err="1"/>
              <a:t>талап</a:t>
            </a:r>
            <a:r>
              <a:rPr lang="ru-RU" dirty="0"/>
              <a:t> </a:t>
            </a:r>
            <a:r>
              <a:rPr lang="ru-RU" dirty="0" err="1"/>
              <a:t>етпеу</a:t>
            </a:r>
            <a:r>
              <a:rPr lang="ru-RU" dirty="0"/>
              <a:t>, </a:t>
            </a:r>
            <a:r>
              <a:rPr lang="ru-RU" dirty="0" err="1"/>
              <a:t>тапсырма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жеңіл</a:t>
            </a:r>
            <a:r>
              <a:rPr lang="ru-RU" dirty="0"/>
              <a:t> де,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қиын</a:t>
            </a:r>
            <a:r>
              <a:rPr lang="ru-RU" dirty="0"/>
              <a:t> да </a:t>
            </a:r>
            <a:r>
              <a:rPr lang="ru-RU" dirty="0" err="1"/>
              <a:t>болмауын</a:t>
            </a:r>
            <a:r>
              <a:rPr lang="ru-RU" dirty="0"/>
              <a:t> </a:t>
            </a:r>
            <a:r>
              <a:rPr lang="ru-RU" dirty="0" err="1"/>
              <a:t>ойластыру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err="1"/>
              <a:t>Оқыту</a:t>
            </a:r>
            <a:r>
              <a:rPr lang="ru-RU" dirty="0"/>
              <a:t> </a:t>
            </a:r>
            <a:r>
              <a:rPr lang="ru-RU" dirty="0" err="1"/>
              <a:t>жылдамдығы</a:t>
            </a:r>
            <a:r>
              <a:rPr lang="ru-RU" dirty="0"/>
              <a:t> </a:t>
            </a:r>
            <a:r>
              <a:rPr lang="ru-RU" dirty="0" err="1"/>
              <a:t>озат</a:t>
            </a:r>
            <a:r>
              <a:rPr lang="ru-RU" dirty="0"/>
              <a:t> </a:t>
            </a:r>
            <a:r>
              <a:rPr lang="ru-RU" dirty="0" err="1"/>
              <a:t>оқушыны</a:t>
            </a:r>
            <a:r>
              <a:rPr lang="ru-RU" dirty="0"/>
              <a:t> </a:t>
            </a:r>
            <a:r>
              <a:rPr lang="ru-RU" dirty="0" err="1"/>
              <a:t>тоқтатпай</a:t>
            </a:r>
            <a:r>
              <a:rPr lang="ru-RU" dirty="0"/>
              <a:t>, </a:t>
            </a:r>
            <a:r>
              <a:rPr lang="ru-RU" dirty="0" err="1"/>
              <a:t>әлсіз</a:t>
            </a:r>
            <a:r>
              <a:rPr lang="ru-RU" dirty="0"/>
              <a:t> </a:t>
            </a:r>
            <a:r>
              <a:rPr lang="ru-RU" dirty="0" err="1"/>
              <a:t>оқушыны</a:t>
            </a:r>
            <a:r>
              <a:rPr lang="ru-RU" dirty="0"/>
              <a:t> </a:t>
            </a:r>
            <a:r>
              <a:rPr lang="ru-RU" dirty="0" err="1"/>
              <a:t>ілгері</a:t>
            </a:r>
            <a:r>
              <a:rPr lang="ru-RU" dirty="0"/>
              <a:t> </a:t>
            </a:r>
            <a:r>
              <a:rPr lang="ru-RU" dirty="0" err="1"/>
              <a:t>тарту</a:t>
            </a:r>
            <a:r>
              <a:rPr lang="ru-RU" dirty="0"/>
              <a:t> </a:t>
            </a:r>
            <a:r>
              <a:rPr lang="ru-RU" dirty="0" err="1"/>
              <a:t>мақсатын</a:t>
            </a:r>
            <a:r>
              <a:rPr lang="ru-RU" dirty="0"/>
              <a:t> </a:t>
            </a:r>
            <a:r>
              <a:rPr lang="ru-RU" dirty="0" err="1"/>
              <a:t>көздеу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күрделі</a:t>
            </a:r>
            <a:r>
              <a:rPr lang="ru-RU" dirty="0"/>
              <a:t> </a:t>
            </a:r>
            <a:r>
              <a:rPr lang="ru-RU" dirty="0" err="1"/>
              <a:t>материалды</a:t>
            </a:r>
            <a:r>
              <a:rPr lang="ru-RU" dirty="0"/>
              <a:t> </a:t>
            </a:r>
            <a:r>
              <a:rPr lang="ru-RU" dirty="0" err="1"/>
              <a:t>өткенде</a:t>
            </a:r>
            <a:r>
              <a:rPr lang="ru-RU" dirty="0"/>
              <a:t> </a:t>
            </a:r>
            <a:r>
              <a:rPr lang="ru-RU" dirty="0" err="1"/>
              <a:t>озат</a:t>
            </a:r>
            <a:r>
              <a:rPr lang="ru-RU" dirty="0"/>
              <a:t> </a:t>
            </a:r>
            <a:r>
              <a:rPr lang="ru-RU" dirty="0" err="1"/>
              <a:t>оқушыға</a:t>
            </a:r>
            <a:r>
              <a:rPr lang="ru-RU" dirty="0"/>
              <a:t>, </a:t>
            </a:r>
            <a:r>
              <a:rPr lang="ru-RU" dirty="0" err="1"/>
              <a:t>қайталағанда</a:t>
            </a:r>
            <a:r>
              <a:rPr lang="ru-RU" dirty="0"/>
              <a:t> </a:t>
            </a:r>
            <a:r>
              <a:rPr lang="ru-RU" dirty="0" err="1"/>
              <a:t>орташа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нашар</a:t>
            </a:r>
            <a:r>
              <a:rPr lang="ru-RU" dirty="0"/>
              <a:t> </a:t>
            </a:r>
            <a:r>
              <a:rPr lang="ru-RU" dirty="0" err="1"/>
              <a:t>оқушыға</a:t>
            </a:r>
            <a:r>
              <a:rPr lang="ru-RU" dirty="0"/>
              <a:t> </a:t>
            </a:r>
            <a:r>
              <a:rPr lang="ru-RU" dirty="0" err="1"/>
              <a:t>сүйеніп</a:t>
            </a:r>
            <a:r>
              <a:rPr lang="ru-RU" dirty="0"/>
              <a:t> </a:t>
            </a:r>
            <a:r>
              <a:rPr lang="ru-RU" dirty="0" err="1"/>
              <a:t>оқыту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күрделі</a:t>
            </a:r>
            <a:r>
              <a:rPr lang="ru-RU" dirty="0"/>
              <a:t> </a:t>
            </a:r>
            <a:r>
              <a:rPr lang="ru-RU" dirty="0" err="1"/>
              <a:t>білімді</a:t>
            </a:r>
            <a:r>
              <a:rPr lang="ru-RU" dirty="0"/>
              <a:t> </a:t>
            </a:r>
            <a:r>
              <a:rPr lang="ru-RU" dirty="0" err="1"/>
              <a:t>игерту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аналогия, </a:t>
            </a:r>
            <a:r>
              <a:rPr lang="ru-RU" dirty="0" err="1"/>
              <a:t>салыстыру</a:t>
            </a:r>
            <a:r>
              <a:rPr lang="ru-RU" dirty="0"/>
              <a:t>, </a:t>
            </a:r>
            <a:r>
              <a:rPr lang="ru-RU" dirty="0" err="1"/>
              <a:t>теңдестіру</a:t>
            </a:r>
            <a:r>
              <a:rPr lang="ru-RU" dirty="0"/>
              <a:t>, </a:t>
            </a:r>
            <a:r>
              <a:rPr lang="ru-RU" dirty="0" err="1"/>
              <a:t>қарсы</a:t>
            </a:r>
            <a:r>
              <a:rPr lang="ru-RU" dirty="0"/>
              <a:t> </a:t>
            </a:r>
            <a:r>
              <a:rPr lang="ru-RU" dirty="0" err="1"/>
              <a:t>қоюды</a:t>
            </a:r>
            <a:r>
              <a:rPr lang="ru-RU" dirty="0"/>
              <a:t> </a:t>
            </a:r>
            <a:r>
              <a:rPr lang="ru-RU" dirty="0" err="1"/>
              <a:t>пайдаланып</a:t>
            </a:r>
            <a:r>
              <a:rPr lang="ru-RU" dirty="0"/>
              <a:t> </a:t>
            </a:r>
            <a:r>
              <a:rPr lang="ru-RU" dirty="0" err="1"/>
              <a:t>оқушы</a:t>
            </a:r>
            <a:r>
              <a:rPr lang="ru-RU" dirty="0"/>
              <a:t> </a:t>
            </a:r>
            <a:r>
              <a:rPr lang="ru-RU" dirty="0" err="1"/>
              <a:t>ойын</a:t>
            </a:r>
            <a:r>
              <a:rPr lang="ru-RU" dirty="0"/>
              <a:t> </a:t>
            </a:r>
            <a:r>
              <a:rPr lang="ru-RU" dirty="0" err="1"/>
              <a:t>қоздыру</a:t>
            </a:r>
            <a:r>
              <a:rPr lang="ru-RU" dirty="0"/>
              <a:t>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68516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 </a:t>
            </a:r>
            <a:r>
              <a:rPr lang="ru-RU" dirty="0" err="1"/>
              <a:t>Баяу</a:t>
            </a:r>
            <a:r>
              <a:rPr lang="ru-RU" dirty="0"/>
              <a:t> </a:t>
            </a:r>
            <a:r>
              <a:rPr lang="ru-RU" dirty="0" err="1"/>
              <a:t>асығыңыздар</a:t>
            </a:r>
            <a:r>
              <a:rPr lang="ru-RU" dirty="0"/>
              <a:t>! </a:t>
            </a:r>
            <a:r>
              <a:rPr lang="ru-RU" dirty="0" err="1"/>
              <a:t>Қажетсіз</a:t>
            </a:r>
            <a:r>
              <a:rPr lang="ru-RU" dirty="0"/>
              <a:t> </a:t>
            </a:r>
            <a:r>
              <a:rPr lang="ru-RU" dirty="0" err="1"/>
              <a:t>оқытуды</a:t>
            </a:r>
            <a:r>
              <a:rPr lang="ru-RU" dirty="0"/>
              <a:t> </a:t>
            </a:r>
            <a:r>
              <a:rPr lang="ru-RU" dirty="0" err="1"/>
              <a:t>тездетуге</a:t>
            </a:r>
            <a:r>
              <a:rPr lang="ru-RU" dirty="0"/>
              <a:t> </a:t>
            </a:r>
            <a:r>
              <a:rPr lang="ru-RU" dirty="0" err="1"/>
              <a:t>болмайды</a:t>
            </a:r>
            <a:r>
              <a:rPr lang="ru-RU" dirty="0"/>
              <a:t>, </a:t>
            </a:r>
            <a:r>
              <a:rPr lang="ru-RU" dirty="0" err="1"/>
              <a:t>оқыту</a:t>
            </a:r>
            <a:r>
              <a:rPr lang="ru-RU" dirty="0"/>
              <a:t> </a:t>
            </a:r>
            <a:r>
              <a:rPr lang="ru-RU" dirty="0" err="1"/>
              <a:t>жылдамдығы</a:t>
            </a:r>
            <a:r>
              <a:rPr lang="ru-RU" dirty="0"/>
              <a:t> </a:t>
            </a:r>
            <a:r>
              <a:rPr lang="ru-RU" dirty="0" err="1"/>
              <a:t>жас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дара </a:t>
            </a:r>
            <a:r>
              <a:rPr lang="ru-RU" dirty="0" err="1"/>
              <a:t>қасиеттерге</a:t>
            </a:r>
            <a:r>
              <a:rPr lang="ru-RU" dirty="0"/>
              <a:t> </a:t>
            </a:r>
            <a:r>
              <a:rPr lang="ru-RU" dirty="0" err="1"/>
              <a:t>сай</a:t>
            </a:r>
            <a:r>
              <a:rPr lang="ru-RU" dirty="0"/>
              <a:t> </a:t>
            </a:r>
            <a:r>
              <a:rPr lang="ru-RU" dirty="0" err="1"/>
              <a:t>болуын</a:t>
            </a:r>
            <a:r>
              <a:rPr lang="ru-RU" dirty="0"/>
              <a:t> </a:t>
            </a:r>
            <a:r>
              <a:rPr lang="ru-RU" dirty="0" err="1"/>
              <a:t>ұдайы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err="1"/>
              <a:t>Сәйкестік</a:t>
            </a:r>
            <a:r>
              <a:rPr lang="ru-RU" dirty="0"/>
              <a:t> </a:t>
            </a:r>
            <a:r>
              <a:rPr lang="ru-RU" dirty="0" err="1"/>
              <a:t>мұғалімнің</a:t>
            </a:r>
            <a:r>
              <a:rPr lang="ru-RU" dirty="0"/>
              <a:t> </a:t>
            </a:r>
            <a:r>
              <a:rPr lang="ru-RU" dirty="0" err="1"/>
              <a:t>әңгімелеу</a:t>
            </a:r>
            <a:r>
              <a:rPr lang="ru-RU" dirty="0"/>
              <a:t>, </a:t>
            </a:r>
            <a:r>
              <a:rPr lang="ru-RU" dirty="0" err="1"/>
              <a:t>сөйлеу</a:t>
            </a:r>
            <a:r>
              <a:rPr lang="ru-RU" dirty="0"/>
              <a:t>, </a:t>
            </a:r>
            <a:r>
              <a:rPr lang="ru-RU" dirty="0" err="1"/>
              <a:t>тіл</a:t>
            </a:r>
            <a:r>
              <a:rPr lang="ru-RU" dirty="0"/>
              <a:t> </a:t>
            </a:r>
            <a:r>
              <a:rPr lang="ru-RU" dirty="0" err="1"/>
              <a:t>анықтылығына</a:t>
            </a:r>
            <a:r>
              <a:rPr lang="ru-RU" dirty="0"/>
              <a:t> </a:t>
            </a:r>
            <a:r>
              <a:rPr lang="ru-RU" dirty="0" err="1"/>
              <a:t>тәуелділігін</a:t>
            </a:r>
            <a:r>
              <a:rPr lang="ru-RU" dirty="0"/>
              <a:t> </a:t>
            </a:r>
            <a:r>
              <a:rPr lang="ru-RU" dirty="0" err="1"/>
              <a:t>ұмытпау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err="1"/>
              <a:t>Сәйкестік</a:t>
            </a:r>
            <a:r>
              <a:rPr lang="ru-RU" dirty="0"/>
              <a:t> - </a:t>
            </a:r>
            <a:r>
              <a:rPr lang="ru-RU" dirty="0" err="1"/>
              <a:t>жеңілдік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оқушы</a:t>
            </a:r>
            <a:r>
              <a:rPr lang="ru-RU" dirty="0"/>
              <a:t> </a:t>
            </a:r>
            <a:r>
              <a:rPr lang="ru-RU" dirty="0" err="1"/>
              <a:t>еңбегін</a:t>
            </a:r>
            <a:r>
              <a:rPr lang="ru-RU" dirty="0"/>
              <a:t> </a:t>
            </a:r>
            <a:r>
              <a:rPr lang="ru-RU" dirty="0" err="1"/>
              <a:t>жеңілдету</a:t>
            </a:r>
            <a:r>
              <a:rPr lang="ru-RU" dirty="0"/>
              <a:t> </a:t>
            </a:r>
            <a:r>
              <a:rPr lang="ru-RU" dirty="0" err="1"/>
              <a:t>мақсат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оқушыға</a:t>
            </a:r>
            <a:r>
              <a:rPr lang="ru-RU" dirty="0"/>
              <a:t> </a:t>
            </a:r>
            <a:r>
              <a:rPr lang="ru-RU" dirty="0" err="1"/>
              <a:t>өздігінен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 </a:t>
            </a:r>
            <a:r>
              <a:rPr lang="ru-RU" dirty="0" err="1"/>
              <a:t>табуға</a:t>
            </a:r>
            <a:r>
              <a:rPr lang="ru-RU" dirty="0"/>
              <a:t>, </a:t>
            </a:r>
            <a:r>
              <a:rPr lang="ru-RU" dirty="0" err="1"/>
              <a:t>қабылдауға</a:t>
            </a:r>
            <a:r>
              <a:rPr lang="ru-RU" dirty="0"/>
              <a:t>, </a:t>
            </a:r>
            <a:r>
              <a:rPr lang="ru-RU" dirty="0" err="1"/>
              <a:t>меңгеруге</a:t>
            </a:r>
            <a:r>
              <a:rPr lang="ru-RU" dirty="0"/>
              <a:t> </a:t>
            </a:r>
            <a:r>
              <a:rPr lang="ru-RU" dirty="0" err="1"/>
              <a:t>көмектесу</a:t>
            </a:r>
            <a:r>
              <a:rPr lang="ru-RU" dirty="0"/>
              <a:t> </a:t>
            </a:r>
            <a:r>
              <a:rPr lang="ru-RU" dirty="0" err="1"/>
              <a:t>қажеттілігін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 - </a:t>
            </a:r>
            <a:r>
              <a:rPr lang="ru-RU" dirty="0" err="1"/>
              <a:t>Сәйкестік</a:t>
            </a:r>
            <a:r>
              <a:rPr lang="ru-RU" dirty="0"/>
              <a:t> </a:t>
            </a:r>
            <a:r>
              <a:rPr lang="ru-RU" dirty="0" err="1"/>
              <a:t>еңбекқорлықпен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, </a:t>
            </a:r>
            <a:r>
              <a:rPr lang="ru-RU" dirty="0" err="1"/>
              <a:t>еңбекқорлық</a:t>
            </a:r>
            <a:r>
              <a:rPr lang="ru-RU" dirty="0"/>
              <a:t> </a:t>
            </a:r>
            <a:r>
              <a:rPr lang="ru-RU" dirty="0" err="1"/>
              <a:t>күшейген</a:t>
            </a:r>
            <a:r>
              <a:rPr lang="ru-RU" dirty="0"/>
              <a:t> </a:t>
            </a:r>
            <a:r>
              <a:rPr lang="ru-RU" dirty="0" err="1"/>
              <a:t>сайын</a:t>
            </a:r>
            <a:r>
              <a:rPr lang="ru-RU" dirty="0"/>
              <a:t>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сәйкестігі</a:t>
            </a:r>
            <a:r>
              <a:rPr lang="ru-RU" dirty="0"/>
              <a:t> </a:t>
            </a:r>
            <a:r>
              <a:rPr lang="ru-RU" dirty="0" err="1"/>
              <a:t>кедергісі</a:t>
            </a:r>
            <a:r>
              <a:rPr lang="ru-RU" dirty="0"/>
              <a:t> </a:t>
            </a:r>
            <a:r>
              <a:rPr lang="ru-RU" dirty="0" err="1"/>
              <a:t>төмендейтінін</a:t>
            </a:r>
            <a:r>
              <a:rPr lang="ru-RU" dirty="0"/>
              <a:t> </a:t>
            </a:r>
            <a:r>
              <a:rPr lang="ru-RU" dirty="0" err="1"/>
              <a:t>ұмытпау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err="1"/>
              <a:t>Әрбір</a:t>
            </a:r>
            <a:r>
              <a:rPr lang="ru-RU" dirty="0"/>
              <a:t> </a:t>
            </a:r>
            <a:r>
              <a:rPr lang="ru-RU" dirty="0" err="1"/>
              <a:t>мұғалім</a:t>
            </a:r>
            <a:r>
              <a:rPr lang="ru-RU" dirty="0"/>
              <a:t> </a:t>
            </a:r>
            <a:r>
              <a:rPr lang="ru-RU" dirty="0" err="1"/>
              <a:t>оқыту</a:t>
            </a:r>
            <a:r>
              <a:rPr lang="ru-RU" dirty="0"/>
              <a:t> </a:t>
            </a:r>
            <a:r>
              <a:rPr lang="ru-RU" dirty="0" err="1"/>
              <a:t>процесіне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 беру, </a:t>
            </a:r>
            <a:r>
              <a:rPr lang="ru-RU" dirty="0" err="1"/>
              <a:t>тәрбиелеу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дамыту</a:t>
            </a:r>
            <a:r>
              <a:rPr lang="ru-RU" dirty="0"/>
              <a:t> </a:t>
            </a:r>
            <a:r>
              <a:rPr lang="ru-RU" dirty="0" err="1"/>
              <a:t>қызметінде</a:t>
            </a:r>
            <a:r>
              <a:rPr lang="ru-RU" dirty="0"/>
              <a:t> </a:t>
            </a:r>
            <a:r>
              <a:rPr lang="ru-RU" dirty="0" err="1"/>
              <a:t>үнемі</a:t>
            </a:r>
            <a:r>
              <a:rPr lang="ru-RU" dirty="0"/>
              <a:t> </a:t>
            </a:r>
            <a:r>
              <a:rPr lang="ru-RU" dirty="0" err="1"/>
              <a:t>дидак-тикалық</a:t>
            </a:r>
            <a:r>
              <a:rPr lang="ru-RU" dirty="0"/>
              <a:t> </a:t>
            </a:r>
            <a:r>
              <a:rPr lang="ru-RU" dirty="0" err="1"/>
              <a:t>принциптерді</a:t>
            </a:r>
            <a:r>
              <a:rPr lang="ru-RU" dirty="0"/>
              <a:t> </a:t>
            </a:r>
            <a:r>
              <a:rPr lang="ru-RU" dirty="0" err="1"/>
              <a:t>басшылыққа</a:t>
            </a:r>
            <a:r>
              <a:rPr lang="ru-RU" dirty="0"/>
              <a:t> </a:t>
            </a:r>
            <a:r>
              <a:rPr lang="ru-RU" dirty="0" err="1"/>
              <a:t>алуы</a:t>
            </a:r>
            <a:r>
              <a:rPr lang="ru-RU" dirty="0"/>
              <a:t> </a:t>
            </a:r>
            <a:r>
              <a:rPr lang="ru-RU" dirty="0" err="1"/>
              <a:t>шарт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26102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k-KZ" dirty="0" smtClean="0"/>
          </a:p>
          <a:p>
            <a:endParaRPr lang="kk-KZ" dirty="0"/>
          </a:p>
          <a:p>
            <a:pPr marL="0" indent="0" algn="ctr">
              <a:buNone/>
            </a:pPr>
            <a:r>
              <a:rPr lang="kk-KZ" dirty="0" smtClean="0"/>
              <a:t> </a:t>
            </a:r>
            <a:r>
              <a:rPr lang="kk-KZ" b="1" dirty="0" smtClean="0"/>
              <a:t>Назарларыңызға рахмет!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28302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заңдылықтары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тұтастығын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дәлелдейді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заңдылықтары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бөлінеді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заңдылықтар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шарттардан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саяси-әлеуметтік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жағдайлардан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тәуелділігін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сипаттайды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заңдылықтар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әдістері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құралдары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арасындағы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байланыстарды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сипаттайды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заңдылықтар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бүкіл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жүйесін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қамтыса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заңдылықтар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жүйесінің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бөліктерін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қамтиды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775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Оқыту</a:t>
            </a:r>
            <a:r>
              <a:rPr lang="ru-RU" dirty="0"/>
              <a:t> </a:t>
            </a:r>
            <a:r>
              <a:rPr lang="ru-RU" dirty="0" err="1"/>
              <a:t>процесінің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заңдылықтары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r>
              <a:rPr lang="ru-RU" sz="2800" dirty="0"/>
              <a:t>1. </a:t>
            </a:r>
            <a:r>
              <a:rPr lang="ru-RU" sz="2800" dirty="0" err="1"/>
              <a:t>Оқытудың</a:t>
            </a:r>
            <a:r>
              <a:rPr lang="ru-RU" sz="2800" dirty="0"/>
              <a:t> </a:t>
            </a:r>
            <a:r>
              <a:rPr lang="ru-RU" sz="2800" dirty="0" err="1"/>
              <a:t>мақсаттары</a:t>
            </a:r>
            <a:r>
              <a:rPr lang="ru-RU" sz="2800" dirty="0"/>
              <a:t>, </a:t>
            </a:r>
            <a:r>
              <a:rPr lang="ru-RU" sz="2800" dirty="0" err="1"/>
              <a:t>мазмұны</a:t>
            </a:r>
            <a:r>
              <a:rPr lang="ru-RU" sz="2800" dirty="0"/>
              <a:t>, </a:t>
            </a:r>
            <a:r>
              <a:rPr lang="ru-RU" sz="2800" dirty="0" err="1"/>
              <a:t>сапасы</a:t>
            </a:r>
            <a:r>
              <a:rPr lang="ru-RU" sz="2800" dirty="0"/>
              <a:t> мен </a:t>
            </a:r>
            <a:r>
              <a:rPr lang="ru-RU" sz="2800" dirty="0" err="1"/>
              <a:t>әдіс-тәсілдері</a:t>
            </a:r>
            <a:r>
              <a:rPr lang="ru-RU" sz="2800" dirty="0"/>
              <a:t> </a:t>
            </a:r>
            <a:r>
              <a:rPr lang="ru-RU" sz="2800" dirty="0" err="1"/>
              <a:t>қоғам</a:t>
            </a:r>
            <a:r>
              <a:rPr lang="ru-RU" sz="2800" dirty="0"/>
              <a:t> </a:t>
            </a:r>
            <a:r>
              <a:rPr lang="ru-RU" sz="2800" dirty="0" err="1"/>
              <a:t>талабына</a:t>
            </a:r>
            <a:r>
              <a:rPr lang="ru-RU" sz="2800" dirty="0"/>
              <a:t>, </a:t>
            </a:r>
            <a:r>
              <a:rPr lang="ru-RU" sz="2800" dirty="0" err="1"/>
              <a:t>мүмкіндіктеріне</a:t>
            </a:r>
            <a:r>
              <a:rPr lang="ru-RU" sz="2800" dirty="0"/>
              <a:t>, педагогика </a:t>
            </a:r>
            <a:r>
              <a:rPr lang="ru-RU" sz="2800" dirty="0" err="1"/>
              <a:t>ғылымының</a:t>
            </a:r>
            <a:r>
              <a:rPr lang="ru-RU" sz="2800" dirty="0"/>
              <a:t> даму </a:t>
            </a:r>
            <a:r>
              <a:rPr lang="ru-RU" sz="2800" dirty="0" err="1"/>
              <a:t>деңгейіне</a:t>
            </a:r>
            <a:r>
              <a:rPr lang="ru-RU" sz="2800" dirty="0"/>
              <a:t> </a:t>
            </a:r>
            <a:r>
              <a:rPr lang="ru-RU" sz="2800" dirty="0" err="1"/>
              <a:t>тәуелді</a:t>
            </a:r>
            <a:r>
              <a:rPr lang="ru-RU" sz="2800" dirty="0"/>
              <a:t>. </a:t>
            </a:r>
            <a:br>
              <a:rPr lang="ru-RU" sz="2800" dirty="0"/>
            </a:br>
            <a:r>
              <a:rPr lang="ru-RU" sz="2800" dirty="0" err="1" smtClean="0"/>
              <a:t>Білім</a:t>
            </a:r>
            <a:r>
              <a:rPr lang="ru-RU" sz="2800" dirty="0" smtClean="0"/>
              <a:t> </a:t>
            </a:r>
            <a:r>
              <a:rPr lang="ru-RU" sz="2800" dirty="0"/>
              <a:t>беру, </a:t>
            </a:r>
            <a:r>
              <a:rPr lang="ru-RU" sz="2800" dirty="0" err="1"/>
              <a:t>тәрбиелеу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дамыту</a:t>
            </a:r>
            <a:r>
              <a:rPr lang="ru-RU" sz="2800" dirty="0"/>
              <a:t> </a:t>
            </a:r>
            <a:r>
              <a:rPr lang="ru-RU" sz="2800" dirty="0" err="1"/>
              <a:t>өзара</a:t>
            </a:r>
            <a:r>
              <a:rPr lang="ru-RU" sz="2800" dirty="0"/>
              <a:t> </a:t>
            </a:r>
            <a:r>
              <a:rPr lang="ru-RU" sz="2800" dirty="0" err="1"/>
              <a:t>байланысты</a:t>
            </a:r>
            <a:r>
              <a:rPr lang="ru-RU" sz="2800" dirty="0"/>
              <a:t>. </a:t>
            </a:r>
            <a:br>
              <a:rPr lang="ru-RU" sz="2800" dirty="0"/>
            </a:br>
            <a:r>
              <a:rPr lang="ru-RU" sz="2800" dirty="0" err="1" smtClean="0"/>
              <a:t>Оқушының</a:t>
            </a:r>
            <a:r>
              <a:rPr lang="ru-RU" sz="2800" dirty="0" smtClean="0"/>
              <a:t> </a:t>
            </a:r>
            <a:r>
              <a:rPr lang="ru-RU" sz="2800" dirty="0" err="1"/>
              <a:t>таным</a:t>
            </a:r>
            <a:r>
              <a:rPr lang="ru-RU" sz="2800" dirty="0"/>
              <a:t> </a:t>
            </a:r>
            <a:r>
              <a:rPr lang="ru-RU" sz="2800" dirty="0" err="1"/>
              <a:t>белсенділігі</a:t>
            </a:r>
            <a:r>
              <a:rPr lang="ru-RU" sz="2800" dirty="0"/>
              <a:t> </a:t>
            </a:r>
            <a:r>
              <a:rPr lang="ru-RU" sz="2800" dirty="0" err="1"/>
              <a:t>артқан</a:t>
            </a:r>
            <a:r>
              <a:rPr lang="ru-RU" sz="2800" dirty="0"/>
              <a:t> </a:t>
            </a:r>
            <a:r>
              <a:rPr lang="ru-RU" sz="2800" dirty="0" err="1"/>
              <a:t>сайын</a:t>
            </a:r>
            <a:r>
              <a:rPr lang="ru-RU" sz="2800" dirty="0"/>
              <a:t>, </a:t>
            </a:r>
            <a:r>
              <a:rPr lang="ru-RU" sz="2800" dirty="0" err="1"/>
              <a:t>оқыту</a:t>
            </a:r>
            <a:r>
              <a:rPr lang="ru-RU" sz="2800" dirty="0"/>
              <a:t> </a:t>
            </a:r>
            <a:r>
              <a:rPr lang="ru-RU" sz="2800" dirty="0" err="1"/>
              <a:t>сапасы</a:t>
            </a:r>
            <a:r>
              <a:rPr lang="ru-RU" sz="2800" dirty="0"/>
              <a:t> </a:t>
            </a:r>
            <a:r>
              <a:rPr lang="ru-RU" sz="2800" dirty="0" err="1"/>
              <a:t>жоғарылайды</a:t>
            </a:r>
            <a:r>
              <a:rPr lang="ru-RU" sz="2800" dirty="0"/>
              <a:t>. </a:t>
            </a:r>
            <a:br>
              <a:rPr lang="ru-RU" sz="2800" dirty="0"/>
            </a:br>
            <a:r>
              <a:rPr lang="ru-RU" sz="2800" dirty="0" err="1" smtClean="0"/>
              <a:t>Оқытудың</a:t>
            </a:r>
            <a:r>
              <a:rPr lang="ru-RU" sz="2800" dirty="0" smtClean="0"/>
              <a:t> </a:t>
            </a:r>
            <a:r>
              <a:rPr lang="ru-RU" sz="2800" dirty="0" err="1"/>
              <a:t>тиімділігі</a:t>
            </a:r>
            <a:r>
              <a:rPr lang="ru-RU" sz="2800" dirty="0"/>
              <a:t> </a:t>
            </a:r>
            <a:r>
              <a:rPr lang="ru-RU" sz="2800" dirty="0" err="1"/>
              <a:t>кері</a:t>
            </a:r>
            <a:r>
              <a:rPr lang="ru-RU" sz="2800" dirty="0"/>
              <a:t> </a:t>
            </a:r>
            <a:r>
              <a:rPr lang="ru-RU" sz="2800" dirty="0" err="1"/>
              <a:t>байланысқа</a:t>
            </a:r>
            <a:r>
              <a:rPr lang="ru-RU" sz="2800" dirty="0"/>
              <a:t>, </a:t>
            </a:r>
            <a:r>
              <a:rPr lang="ru-RU" sz="2800" dirty="0" err="1"/>
              <a:t>қайталауға</a:t>
            </a:r>
            <a:r>
              <a:rPr lang="ru-RU" sz="2800" dirty="0"/>
              <a:t>, </a:t>
            </a:r>
            <a:r>
              <a:rPr lang="ru-RU" sz="2800" dirty="0" err="1"/>
              <a:t>түзету</a:t>
            </a:r>
            <a:r>
              <a:rPr lang="ru-RU" sz="2800" dirty="0"/>
              <a:t> </a:t>
            </a:r>
            <a:r>
              <a:rPr lang="ru-RU" sz="2800" dirty="0" err="1"/>
              <a:t>іс-әрекеттеріне</a:t>
            </a:r>
            <a:r>
              <a:rPr lang="ru-RU" sz="2800" dirty="0"/>
              <a:t> </a:t>
            </a:r>
            <a:r>
              <a:rPr lang="ru-RU" sz="2800" dirty="0" err="1"/>
              <a:t>тәуелді</a:t>
            </a:r>
            <a:r>
              <a:rPr lang="ru-RU" sz="2800" dirty="0"/>
              <a:t>. </a:t>
            </a:r>
            <a:br>
              <a:rPr lang="ru-RU" sz="28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8351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Әрбір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дара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ерекшеліктеріне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таным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әрекетін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мақсаттары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әдіс-тәсілдерінің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өзгеріп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жаңарып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толықтырылуы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Жеке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заңдылықтарға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дидактикалық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заңдылықтары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192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err="1"/>
              <a:t>Оқытудың</a:t>
            </a:r>
            <a:r>
              <a:rPr lang="ru-RU" sz="2800" b="1" i="1" dirty="0"/>
              <a:t> </a:t>
            </a:r>
            <a:r>
              <a:rPr lang="ru-RU" sz="2800" b="1" i="1" dirty="0" err="1"/>
              <a:t>негізгі</a:t>
            </a:r>
            <a:r>
              <a:rPr lang="ru-RU" sz="2800" b="1" i="1" dirty="0"/>
              <a:t> </a:t>
            </a:r>
            <a:r>
              <a:rPr lang="ru-RU" sz="2800" b="1" i="1" dirty="0" err="1"/>
              <a:t>заңдары</a:t>
            </a:r>
            <a:r>
              <a:rPr lang="ru-RU" sz="2800" b="1" i="1" dirty="0"/>
              <a:t>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қатынастар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құрылыс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тапсырыс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жүйесін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қалыптастыруға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етуі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іс-әрекет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жолдарын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меңгеру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дамудың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байланысы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процестің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бөліктерінің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бірлігі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біртұтастығы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Оқытуда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теория мен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тәжірибе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бірлігі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байланысы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іс-әрекетінің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ұжымдық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түрлерінің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бірлігі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байланысы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776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err="1"/>
              <a:t>Заңдылықтар</a:t>
            </a:r>
            <a:r>
              <a:rPr lang="ru-RU" sz="2400" dirty="0"/>
              <a:t> мен </a:t>
            </a:r>
            <a:r>
              <a:rPr lang="ru-RU" sz="2400" dirty="0" err="1"/>
              <a:t>заңдар</a:t>
            </a:r>
            <a:r>
              <a:rPr lang="ru-RU" sz="2400" dirty="0"/>
              <a:t> </a:t>
            </a:r>
            <a:r>
              <a:rPr lang="ru-RU" sz="2400" dirty="0" err="1"/>
              <a:t>ғылыми</a:t>
            </a:r>
            <a:r>
              <a:rPr lang="ru-RU" sz="2400" dirty="0"/>
              <a:t> </a:t>
            </a:r>
            <a:r>
              <a:rPr lang="ru-RU" sz="2400" dirty="0" err="1"/>
              <a:t>теорияның</a:t>
            </a:r>
            <a:r>
              <a:rPr lang="ru-RU" sz="2400" dirty="0"/>
              <a:t> </a:t>
            </a:r>
            <a:r>
              <a:rPr lang="ru-RU" sz="2400" dirty="0" err="1"/>
              <a:t>негізгі</a:t>
            </a:r>
            <a:r>
              <a:rPr lang="ru-RU" sz="2400" dirty="0"/>
              <a:t> </a:t>
            </a:r>
            <a:r>
              <a:rPr lang="ru-RU" sz="2400" dirty="0" err="1"/>
              <a:t>бөліктері</a:t>
            </a:r>
            <a:r>
              <a:rPr lang="ru-RU" sz="2400" dirty="0"/>
              <a:t> </a:t>
            </a:r>
            <a:r>
              <a:rPr lang="ru-RU" sz="2400" dirty="0" err="1"/>
              <a:t>болып</a:t>
            </a:r>
            <a:r>
              <a:rPr lang="ru-RU" sz="2400" dirty="0"/>
              <a:t> </a:t>
            </a:r>
            <a:r>
              <a:rPr lang="ru-RU" sz="2400" dirty="0" err="1"/>
              <a:t>келеді</a:t>
            </a:r>
            <a:r>
              <a:rPr lang="ru-RU" sz="2400" dirty="0"/>
              <a:t>. </a:t>
            </a:r>
            <a:r>
              <a:rPr lang="ru-RU" sz="2400" dirty="0" err="1"/>
              <a:t>Кейбір</a:t>
            </a:r>
            <a:r>
              <a:rPr lang="ru-RU" sz="2400" dirty="0"/>
              <a:t> </a:t>
            </a:r>
            <a:br>
              <a:rPr lang="ru-RU" sz="2400" dirty="0"/>
            </a:br>
            <a:r>
              <a:rPr lang="ru-RU" sz="2400" dirty="0"/>
              <a:t> </a:t>
            </a:r>
            <a:r>
              <a:rPr lang="ru-RU" sz="2400" dirty="0" err="1"/>
              <a:t>зерттеушілер</a:t>
            </a:r>
            <a:r>
              <a:rPr lang="ru-RU" sz="2400" dirty="0"/>
              <a:t> </a:t>
            </a:r>
            <a:r>
              <a:rPr lang="ru-RU" sz="2400" dirty="0" err="1"/>
              <a:t>педагогиканың</a:t>
            </a:r>
            <a:r>
              <a:rPr lang="ru-RU" sz="2400" dirty="0"/>
              <a:t> </a:t>
            </a:r>
            <a:r>
              <a:rPr lang="ru-RU" sz="2400" dirty="0" err="1"/>
              <a:t>өз</a:t>
            </a:r>
            <a:r>
              <a:rPr lang="ru-RU" sz="2400" dirty="0"/>
              <a:t> </a:t>
            </a:r>
            <a:r>
              <a:rPr lang="ru-RU" sz="2400" dirty="0" err="1"/>
              <a:t>заңдылықтары</a:t>
            </a:r>
            <a:r>
              <a:rPr lang="ru-RU" sz="2400" dirty="0"/>
              <a:t> мен </a:t>
            </a:r>
            <a:r>
              <a:rPr lang="ru-RU" sz="2400" dirty="0" err="1"/>
              <a:t>заңдары</a:t>
            </a:r>
            <a:r>
              <a:rPr lang="ru-RU" sz="2400" dirty="0"/>
              <a:t> </a:t>
            </a:r>
            <a:r>
              <a:rPr lang="ru-RU" sz="2400" dirty="0" err="1"/>
              <a:t>жоқ</a:t>
            </a:r>
            <a:r>
              <a:rPr lang="ru-RU" sz="2400" dirty="0"/>
              <a:t>, </a:t>
            </a:r>
            <a:r>
              <a:rPr lang="ru-RU" sz="2400" dirty="0" err="1"/>
              <a:t>сондықтан</a:t>
            </a:r>
            <a:r>
              <a:rPr lang="ru-RU" sz="2400" dirty="0"/>
              <a:t> </a:t>
            </a:r>
            <a:r>
              <a:rPr lang="ru-RU" sz="2400" dirty="0" err="1"/>
              <a:t>ол</a:t>
            </a:r>
            <a:r>
              <a:rPr lang="ru-RU" sz="2400" dirty="0"/>
              <a:t> </a:t>
            </a:r>
            <a:r>
              <a:rPr lang="ru-RU" sz="2400" dirty="0" err="1"/>
              <a:t>ғылым</a:t>
            </a:r>
            <a:r>
              <a:rPr lang="ru-RU" sz="2400" dirty="0"/>
              <a:t> </a:t>
            </a:r>
            <a:r>
              <a:rPr lang="ru-RU" sz="2400" dirty="0" err="1"/>
              <a:t>емес</a:t>
            </a:r>
            <a:r>
              <a:rPr lang="ru-RU" sz="2400" dirty="0"/>
              <a:t> </a:t>
            </a:r>
            <a:r>
              <a:rPr lang="ru-RU" sz="2400" dirty="0" err="1"/>
              <a:t>деген</a:t>
            </a:r>
            <a:r>
              <a:rPr lang="ru-RU" sz="2400" dirty="0"/>
              <a:t> </a:t>
            </a:r>
            <a:r>
              <a:rPr lang="ru-RU" sz="2400" dirty="0" err="1"/>
              <a:t>пікірді</a:t>
            </a:r>
            <a:r>
              <a:rPr lang="ru-RU" sz="2400" dirty="0"/>
              <a:t> </a:t>
            </a:r>
            <a:r>
              <a:rPr lang="ru-RU" sz="2400" dirty="0" err="1"/>
              <a:t>білдіреді</a:t>
            </a:r>
            <a:r>
              <a:rPr lang="ru-RU" sz="2400" dirty="0"/>
              <a:t>. </a:t>
            </a:r>
            <a:r>
              <a:rPr lang="ru-RU" sz="2400" dirty="0" err="1"/>
              <a:t>Жоғарыда</a:t>
            </a:r>
            <a:r>
              <a:rPr lang="ru-RU" sz="2400" dirty="0"/>
              <a:t> </a:t>
            </a:r>
            <a:r>
              <a:rPr lang="ru-RU" sz="2400" dirty="0" err="1"/>
              <a:t>аталған</a:t>
            </a:r>
            <a:r>
              <a:rPr lang="ru-RU" sz="2400" dirty="0"/>
              <a:t> </a:t>
            </a:r>
            <a:r>
              <a:rPr lang="ru-RU" sz="2400" dirty="0" err="1" smtClean="0"/>
              <a:t>педагогикалық</a:t>
            </a:r>
            <a:r>
              <a:rPr lang="ru-RU" sz="2400" dirty="0" smtClean="0"/>
              <a:t> </a:t>
            </a:r>
            <a:r>
              <a:rPr lang="ru-RU" sz="2400" dirty="0" err="1"/>
              <a:t>заңдылықтар</a:t>
            </a:r>
            <a:r>
              <a:rPr lang="ru-RU" sz="2400" dirty="0"/>
              <a:t> мен </a:t>
            </a:r>
            <a:r>
              <a:rPr lang="ru-RU" sz="2400" dirty="0" err="1"/>
              <a:t>заңдар</a:t>
            </a:r>
            <a:r>
              <a:rPr lang="ru-RU" sz="2400" dirty="0"/>
              <a:t> </a:t>
            </a:r>
            <a:r>
              <a:rPr lang="ru-RU" sz="2400" dirty="0" err="1"/>
              <a:t>теріс</a:t>
            </a:r>
            <a:r>
              <a:rPr lang="ru-RU" sz="2400" dirty="0"/>
              <a:t> </a:t>
            </a:r>
            <a:r>
              <a:rPr lang="ru-RU" sz="2400" dirty="0" err="1"/>
              <a:t>пікірлерді</a:t>
            </a:r>
            <a:r>
              <a:rPr lang="ru-RU" sz="2400" dirty="0"/>
              <a:t> </a:t>
            </a:r>
            <a:r>
              <a:rPr lang="ru-RU" sz="2400" dirty="0" err="1"/>
              <a:t>жоққа</a:t>
            </a:r>
            <a:r>
              <a:rPr lang="ru-RU" sz="2400" dirty="0"/>
              <a:t> </a:t>
            </a:r>
            <a:r>
              <a:rPr lang="ru-RU" sz="2400" dirty="0" err="1"/>
              <a:t>шығарады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463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err="1"/>
              <a:t>Оқыту</a:t>
            </a:r>
            <a:r>
              <a:rPr lang="ru-RU" sz="2800" b="1" dirty="0"/>
              <a:t> </a:t>
            </a:r>
            <a:r>
              <a:rPr lang="ru-RU" sz="2800" b="1" dirty="0" err="1"/>
              <a:t>принциптері</a:t>
            </a:r>
            <a:r>
              <a:rPr lang="ru-RU" sz="2800" b="1" dirty="0"/>
              <a:t> </a:t>
            </a:r>
            <a:r>
              <a:rPr lang="ru-RU" sz="2800" b="1" dirty="0" err="1"/>
              <a:t>туралы</a:t>
            </a:r>
            <a:r>
              <a:rPr lang="ru-RU" sz="2800" b="1" dirty="0"/>
              <a:t> </a:t>
            </a:r>
            <a:r>
              <a:rPr lang="ru-RU" sz="2800" b="1" dirty="0" err="1"/>
              <a:t>түсінік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Принцип </a:t>
            </a:r>
            <a:r>
              <a:rPr lang="ru-RU" sz="2400" dirty="0"/>
              <a:t>(</a:t>
            </a:r>
            <a:r>
              <a:rPr lang="ru-RU" sz="2400" dirty="0" err="1"/>
              <a:t>латын</a:t>
            </a:r>
            <a:r>
              <a:rPr lang="ru-RU" sz="2400" dirty="0"/>
              <a:t> </a:t>
            </a:r>
            <a:r>
              <a:rPr lang="ru-RU" sz="2400" dirty="0" err="1"/>
              <a:t>сөзі</a:t>
            </a:r>
            <a:r>
              <a:rPr lang="ru-RU" sz="2400" dirty="0"/>
              <a:t>) - </a:t>
            </a:r>
            <a:r>
              <a:rPr lang="ru-RU" sz="2400" dirty="0" err="1"/>
              <a:t>басшылыққа</a:t>
            </a:r>
            <a:r>
              <a:rPr lang="ru-RU" sz="2400" dirty="0"/>
              <a:t> </a:t>
            </a:r>
            <a:r>
              <a:rPr lang="ru-RU" sz="2400" dirty="0" err="1"/>
              <a:t>алатын</a:t>
            </a:r>
            <a:r>
              <a:rPr lang="ru-RU" sz="2400" dirty="0"/>
              <a:t> идея, </a:t>
            </a:r>
            <a:r>
              <a:rPr lang="ru-RU" sz="2400" dirty="0" err="1"/>
              <a:t>негізгі</a:t>
            </a:r>
            <a:r>
              <a:rPr lang="ru-RU" sz="2400" dirty="0"/>
              <a:t> </a:t>
            </a:r>
            <a:r>
              <a:rPr lang="ru-RU" sz="2400" dirty="0" err="1"/>
              <a:t>талап</a:t>
            </a:r>
            <a:r>
              <a:rPr lang="ru-RU" sz="2400" dirty="0"/>
              <a:t>, </a:t>
            </a:r>
            <a:r>
              <a:rPr lang="ru-RU" sz="2400" dirty="0" err="1"/>
              <a:t>қағида</a:t>
            </a:r>
            <a:r>
              <a:rPr lang="ru-RU" sz="2400" dirty="0"/>
              <a:t>. </a:t>
            </a:r>
            <a:r>
              <a:rPr lang="ru-RU" sz="2400" b="1" dirty="0" err="1"/>
              <a:t>Дидактикалық</a:t>
            </a:r>
            <a:r>
              <a:rPr lang="ru-RU" sz="2400" b="1" dirty="0"/>
              <a:t> </a:t>
            </a:r>
            <a:r>
              <a:rPr lang="ru-RU" sz="2400" b="1" dirty="0" err="1" smtClean="0"/>
              <a:t>принциптер</a:t>
            </a:r>
            <a:r>
              <a:rPr lang="ru-RU" sz="2400" b="1" dirty="0" smtClean="0"/>
              <a:t> </a:t>
            </a:r>
            <a:r>
              <a:rPr lang="ru-RU" sz="2400" b="1" dirty="0"/>
              <a:t>- </a:t>
            </a:r>
            <a:r>
              <a:rPr lang="ru-RU" sz="2400" b="1" dirty="0" err="1"/>
              <a:t>оқытудың</a:t>
            </a:r>
            <a:r>
              <a:rPr lang="ru-RU" sz="2400" b="1" dirty="0"/>
              <a:t> </a:t>
            </a:r>
            <a:r>
              <a:rPr lang="ru-RU" sz="2400" b="1" dirty="0" err="1"/>
              <a:t>мазмұнын</a:t>
            </a:r>
            <a:r>
              <a:rPr lang="ru-RU" sz="2400" b="1" dirty="0"/>
              <a:t>, </a:t>
            </a:r>
            <a:r>
              <a:rPr lang="ru-RU" sz="2400" b="1" dirty="0" err="1"/>
              <a:t>ұйымдастыру</a:t>
            </a:r>
            <a:r>
              <a:rPr lang="ru-RU" sz="2400" b="1" dirty="0"/>
              <a:t> </a:t>
            </a:r>
            <a:r>
              <a:rPr lang="ru-RU" sz="2400" b="1" dirty="0" err="1"/>
              <a:t>түрлерін</a:t>
            </a:r>
            <a:r>
              <a:rPr lang="ru-RU" sz="2400" b="1" dirty="0"/>
              <a:t>, </a:t>
            </a:r>
            <a:r>
              <a:rPr lang="ru-RU" sz="2400" b="1" dirty="0" err="1"/>
              <a:t>әдістерін</a:t>
            </a:r>
            <a:r>
              <a:rPr lang="ru-RU" sz="2400" b="1" dirty="0"/>
              <a:t> </a:t>
            </a:r>
            <a:r>
              <a:rPr lang="ru-RU" sz="2400" b="1" dirty="0" err="1"/>
              <a:t>оқытудың</a:t>
            </a:r>
            <a:r>
              <a:rPr lang="ru-RU" sz="2400" b="1" dirty="0"/>
              <a:t> </a:t>
            </a:r>
            <a:r>
              <a:rPr lang="ru-RU" sz="2400" b="1" dirty="0" err="1"/>
              <a:t>мақсаты</a:t>
            </a:r>
            <a:r>
              <a:rPr lang="ru-RU" sz="2400" b="1" dirty="0"/>
              <a:t> мен </a:t>
            </a:r>
            <a:r>
              <a:rPr lang="ru-RU" sz="2400" b="1" dirty="0" err="1" smtClean="0"/>
              <a:t>заңдылықтарына</a:t>
            </a:r>
            <a:r>
              <a:rPr lang="ru-RU" sz="2400" b="1" dirty="0" smtClean="0"/>
              <a:t> </a:t>
            </a:r>
            <a:r>
              <a:rPr lang="ru-RU" sz="2400" b="1" dirty="0" err="1"/>
              <a:t>сай</a:t>
            </a:r>
            <a:r>
              <a:rPr lang="ru-RU" sz="2400" b="1" dirty="0"/>
              <a:t> </a:t>
            </a:r>
            <a:r>
              <a:rPr lang="ru-RU" sz="2400" b="1" dirty="0" err="1"/>
              <a:t>анықтайтын</a:t>
            </a:r>
            <a:r>
              <a:rPr lang="ru-RU" sz="2400" b="1" dirty="0"/>
              <a:t> </a:t>
            </a:r>
            <a:r>
              <a:rPr lang="ru-RU" sz="2400" b="1" dirty="0" err="1"/>
              <a:t>қағидалар</a:t>
            </a:r>
            <a:r>
              <a:rPr lang="ru-RU" sz="2400" b="1" dirty="0"/>
              <a:t> </a:t>
            </a:r>
            <a:r>
              <a:rPr lang="ru-RU" sz="2400" b="1" dirty="0" err="1"/>
              <a:t>жүйесі</a:t>
            </a:r>
            <a:r>
              <a:rPr lang="ru-RU" sz="2400" b="1" dirty="0"/>
              <a:t>.</a:t>
            </a:r>
            <a:r>
              <a:rPr lang="ru-RU" sz="2400" dirty="0"/>
              <a:t> </a:t>
            </a:r>
            <a:r>
              <a:rPr lang="ru-RU" sz="2400" dirty="0" err="1"/>
              <a:t>Оқыту</a:t>
            </a:r>
            <a:r>
              <a:rPr lang="ru-RU" sz="2400" dirty="0"/>
              <a:t> </a:t>
            </a:r>
            <a:r>
              <a:rPr lang="ru-RU" sz="2400" dirty="0" err="1"/>
              <a:t>принциптері</a:t>
            </a:r>
            <a:r>
              <a:rPr lang="ru-RU" sz="2400" dirty="0"/>
              <a:t> </a:t>
            </a:r>
            <a:r>
              <a:rPr lang="ru-RU" sz="2400" dirty="0" err="1"/>
              <a:t>дидактиканың</a:t>
            </a:r>
            <a:r>
              <a:rPr lang="ru-RU" sz="2400" dirty="0"/>
              <a:t> </a:t>
            </a:r>
            <a:br>
              <a:rPr lang="ru-RU" sz="2400" dirty="0"/>
            </a:br>
            <a:r>
              <a:rPr lang="ru-RU" sz="2400" dirty="0"/>
              <a:t> </a:t>
            </a:r>
            <a:r>
              <a:rPr lang="ru-RU" sz="2400" dirty="0" err="1"/>
              <a:t>категорияларына</a:t>
            </a:r>
            <a:r>
              <a:rPr lang="ru-RU" sz="2400" dirty="0"/>
              <a:t> </a:t>
            </a:r>
            <a:r>
              <a:rPr lang="ru-RU" sz="2400" dirty="0" err="1"/>
              <a:t>жатады</a:t>
            </a:r>
            <a:r>
              <a:rPr lang="ru-RU" sz="2400" dirty="0"/>
              <a:t>. </a:t>
            </a:r>
            <a:r>
              <a:rPr lang="ru-RU" sz="2400" dirty="0" err="1"/>
              <a:t>Олар</a:t>
            </a:r>
            <a:r>
              <a:rPr lang="ru-RU" sz="2400" dirty="0"/>
              <a:t> </a:t>
            </a:r>
            <a:r>
              <a:rPr lang="ru-RU" sz="2400" dirty="0" err="1"/>
              <a:t>оқыту</a:t>
            </a:r>
            <a:r>
              <a:rPr lang="ru-RU" sz="2400" dirty="0"/>
              <a:t> </a:t>
            </a:r>
            <a:r>
              <a:rPr lang="ru-RU" sz="2400" dirty="0" err="1"/>
              <a:t>заңдарын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заңдылықтарын</a:t>
            </a:r>
            <a:r>
              <a:rPr lang="ru-RU" sz="2400" dirty="0"/>
              <a:t> </a:t>
            </a:r>
            <a:r>
              <a:rPr lang="ru-RU" sz="2400" dirty="0" err="1"/>
              <a:t>пайдалану</a:t>
            </a:r>
            <a:r>
              <a:rPr lang="ru-RU" sz="2400" dirty="0"/>
              <a:t> </a:t>
            </a:r>
            <a:r>
              <a:rPr lang="ru-RU" sz="2400" dirty="0" err="1"/>
              <a:t>әдістерін</a:t>
            </a:r>
            <a:r>
              <a:rPr lang="ru-RU" sz="2400" dirty="0"/>
              <a:t> </a:t>
            </a:r>
            <a:br>
              <a:rPr lang="ru-RU" sz="2400" dirty="0"/>
            </a:br>
            <a:r>
              <a:rPr lang="ru-RU" sz="2400" dirty="0"/>
              <a:t> </a:t>
            </a:r>
            <a:r>
              <a:rPr lang="ru-RU" sz="2400" dirty="0" err="1"/>
              <a:t>сипаттайды</a:t>
            </a:r>
            <a:r>
              <a:rPr lang="ru-RU" sz="2400" dirty="0"/>
              <a:t>. Дидактика </a:t>
            </a:r>
            <a:r>
              <a:rPr lang="ru-RU" sz="2400" dirty="0" err="1"/>
              <a:t>тарихында</a:t>
            </a:r>
            <a:r>
              <a:rPr lang="ru-RU" sz="2400" dirty="0"/>
              <a:t> </a:t>
            </a:r>
            <a:r>
              <a:rPr lang="ru-RU" sz="2400" dirty="0" err="1"/>
              <a:t>зерттеушілер</a:t>
            </a:r>
            <a:r>
              <a:rPr lang="ru-RU" sz="2400" dirty="0"/>
              <a:t> </a:t>
            </a:r>
            <a:r>
              <a:rPr lang="ru-RU" sz="2400" dirty="0" err="1"/>
              <a:t>оқыту</a:t>
            </a:r>
            <a:r>
              <a:rPr lang="ru-RU" sz="2400" dirty="0"/>
              <a:t> </a:t>
            </a:r>
            <a:r>
              <a:rPr lang="ru-RU" sz="2400" dirty="0" err="1" smtClean="0"/>
              <a:t>принциптерін</a:t>
            </a:r>
            <a:r>
              <a:rPr lang="ru-RU" sz="2400" dirty="0"/>
              <a:t>, </a:t>
            </a:r>
            <a:r>
              <a:rPr lang="ru-RU" sz="2400" dirty="0" err="1"/>
              <a:t>негізгі</a:t>
            </a:r>
            <a:r>
              <a:rPr lang="ru-RU" sz="2400" dirty="0"/>
              <a:t> </a:t>
            </a:r>
            <a:r>
              <a:rPr lang="ru-RU" sz="2400" dirty="0" err="1" smtClean="0"/>
              <a:t>қағидаларды</a:t>
            </a:r>
            <a:r>
              <a:rPr lang="ru-RU" sz="2400" dirty="0" smtClean="0"/>
              <a:t> </a:t>
            </a:r>
            <a:r>
              <a:rPr lang="ru-RU" sz="2400" dirty="0" err="1"/>
              <a:t>белгілеуге</a:t>
            </a:r>
            <a:r>
              <a:rPr lang="ru-RU" sz="2400" dirty="0"/>
              <a:t> </a:t>
            </a:r>
            <a:r>
              <a:rPr lang="ru-RU" sz="2400" dirty="0" err="1"/>
              <a:t>көп</a:t>
            </a:r>
            <a:r>
              <a:rPr lang="ru-RU" sz="2400" dirty="0"/>
              <a:t> </a:t>
            </a:r>
            <a:r>
              <a:rPr lang="ru-RU" sz="2400" dirty="0" err="1"/>
              <a:t>күш</a:t>
            </a:r>
            <a:r>
              <a:rPr lang="ru-RU" sz="2400" dirty="0"/>
              <a:t> </a:t>
            </a:r>
            <a:r>
              <a:rPr lang="ru-RU" sz="2400" dirty="0" err="1"/>
              <a:t>салды</a:t>
            </a:r>
            <a:r>
              <a:rPr lang="ru-RU" sz="2400" dirty="0"/>
              <a:t>. 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58861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err="1"/>
              <a:t>Дидактикалық</a:t>
            </a:r>
            <a:r>
              <a:rPr lang="ru-RU" sz="2400" dirty="0"/>
              <a:t> </a:t>
            </a:r>
            <a:r>
              <a:rPr lang="ru-RU" sz="2400" dirty="0" err="1"/>
              <a:t>принциптер</a:t>
            </a:r>
            <a:r>
              <a:rPr lang="ru-RU" sz="2400" dirty="0"/>
              <a:t> </a:t>
            </a:r>
            <a:r>
              <a:rPr lang="ru-RU" sz="2400" dirty="0" err="1"/>
              <a:t>нақтылы</a:t>
            </a:r>
            <a:r>
              <a:rPr lang="ru-RU" sz="2400" dirty="0"/>
              <a:t> </a:t>
            </a:r>
            <a:r>
              <a:rPr lang="ru-RU" sz="2400" dirty="0" err="1"/>
              <a:t>тарихи-әлеуметтік</a:t>
            </a:r>
            <a:r>
              <a:rPr lang="ru-RU" sz="2400" dirty="0"/>
              <a:t> </a:t>
            </a:r>
            <a:r>
              <a:rPr lang="ru-RU" sz="2400" dirty="0" err="1"/>
              <a:t>жағдайларға</a:t>
            </a:r>
            <a:r>
              <a:rPr lang="ru-RU" sz="2400" dirty="0"/>
              <a:t> </a:t>
            </a:r>
            <a:r>
              <a:rPr lang="ru-RU" sz="2400" dirty="0" err="1"/>
              <a:t>байланысты</a:t>
            </a:r>
            <a:r>
              <a:rPr lang="ru-RU" sz="2400" dirty="0"/>
              <a:t>. </a:t>
            </a:r>
            <a:r>
              <a:rPr lang="ru-RU" sz="2400" dirty="0" err="1"/>
              <a:t>Қоғамның</a:t>
            </a:r>
            <a:r>
              <a:rPr lang="ru-RU" sz="2400" dirty="0"/>
              <a:t> </a:t>
            </a:r>
            <a:r>
              <a:rPr lang="ru-RU" sz="2400" dirty="0" err="1"/>
              <a:t>оқытуға</a:t>
            </a:r>
            <a:r>
              <a:rPr lang="ru-RU" sz="2400" dirty="0"/>
              <a:t> </a:t>
            </a:r>
            <a:r>
              <a:rPr lang="ru-RU" sz="2400" dirty="0" err="1"/>
              <a:t>қойылатын</a:t>
            </a:r>
            <a:r>
              <a:rPr lang="ru-RU" sz="2400" dirty="0"/>
              <a:t> </a:t>
            </a:r>
            <a:r>
              <a:rPr lang="ru-RU" sz="2400" dirty="0" err="1"/>
              <a:t>талаптары</a:t>
            </a:r>
            <a:r>
              <a:rPr lang="ru-RU" sz="2400" dirty="0"/>
              <a:t> </a:t>
            </a:r>
            <a:r>
              <a:rPr lang="ru-RU" sz="2400" dirty="0" err="1"/>
              <a:t>өзгеріп</a:t>
            </a:r>
            <a:r>
              <a:rPr lang="ru-RU" sz="2400" dirty="0"/>
              <a:t> </a:t>
            </a:r>
            <a:r>
              <a:rPr lang="ru-RU" sz="2400" dirty="0" err="1"/>
              <a:t>отырғандықтан</a:t>
            </a:r>
            <a:r>
              <a:rPr lang="ru-RU" sz="2400" dirty="0"/>
              <a:t>, </a:t>
            </a:r>
            <a:r>
              <a:rPr lang="ru-RU" sz="2400" dirty="0" err="1"/>
              <a:t>кейбір</a:t>
            </a:r>
            <a:r>
              <a:rPr lang="ru-RU" sz="2400" dirty="0"/>
              <a:t> </a:t>
            </a:r>
            <a:r>
              <a:rPr lang="ru-RU" sz="2400" dirty="0" err="1"/>
              <a:t>принциптер</a:t>
            </a:r>
            <a:r>
              <a:rPr lang="ru-RU" sz="2400" dirty="0"/>
              <a:t> </a:t>
            </a:r>
            <a:r>
              <a:rPr lang="ru-RU" sz="2400" dirty="0" err="1"/>
              <a:t>ескіріп</a:t>
            </a:r>
            <a:r>
              <a:rPr lang="ru-RU" sz="2400" dirty="0"/>
              <a:t> (</a:t>
            </a:r>
            <a:r>
              <a:rPr lang="ru-RU" sz="2400" dirty="0" err="1"/>
              <a:t>табиғатқа</a:t>
            </a:r>
            <a:r>
              <a:rPr lang="ru-RU" sz="2400" dirty="0"/>
              <a:t> </a:t>
            </a:r>
            <a:r>
              <a:rPr lang="ru-RU" sz="2400" dirty="0" err="1"/>
              <a:t>сәйкестік</a:t>
            </a:r>
            <a:r>
              <a:rPr lang="ru-RU" sz="2400" dirty="0"/>
              <a:t>, </a:t>
            </a:r>
            <a:r>
              <a:rPr lang="ru-RU" sz="2400" dirty="0" err="1"/>
              <a:t>партиялылық</a:t>
            </a:r>
            <a:r>
              <a:rPr lang="ru-RU" sz="2400" dirty="0"/>
              <a:t>), </a:t>
            </a:r>
            <a:r>
              <a:rPr lang="ru-RU" sz="2400" dirty="0" err="1"/>
              <a:t>кейбіреулері</a:t>
            </a:r>
            <a:r>
              <a:rPr lang="ru-RU" sz="2400" dirty="0"/>
              <a:t> </a:t>
            </a:r>
            <a:r>
              <a:rPr lang="ru-RU" sz="2400" dirty="0" err="1"/>
              <a:t>жаңадан</a:t>
            </a:r>
            <a:r>
              <a:rPr lang="ru-RU" sz="2400" dirty="0"/>
              <a:t> </a:t>
            </a:r>
            <a:r>
              <a:rPr lang="ru-RU" sz="2400" dirty="0" err="1"/>
              <a:t>пайда</a:t>
            </a:r>
            <a:r>
              <a:rPr lang="ru-RU" sz="2400" dirty="0"/>
              <a:t> </a:t>
            </a:r>
            <a:r>
              <a:rPr lang="ru-RU" sz="2400" dirty="0" err="1"/>
              <a:t>болады</a:t>
            </a:r>
            <a:r>
              <a:rPr lang="ru-RU" sz="2400" dirty="0"/>
              <a:t> (</a:t>
            </a:r>
            <a:r>
              <a:rPr lang="ru-RU" sz="2400" dirty="0" err="1"/>
              <a:t>кіріктіру</a:t>
            </a:r>
            <a:r>
              <a:rPr lang="ru-RU" sz="2400" dirty="0"/>
              <a:t>, </a:t>
            </a:r>
            <a:r>
              <a:rPr lang="ru-RU" sz="2400" dirty="0" err="1"/>
              <a:t>ізгілендіру</a:t>
            </a:r>
            <a:r>
              <a:rPr lang="ru-RU" sz="2400" dirty="0"/>
              <a:t>). </a:t>
            </a:r>
            <a:r>
              <a:rPr lang="ru-RU" sz="2400" dirty="0" err="1"/>
              <a:t>Кейбір</a:t>
            </a:r>
            <a:r>
              <a:rPr lang="ru-RU" sz="2400" dirty="0"/>
              <a:t> </a:t>
            </a:r>
            <a:r>
              <a:rPr lang="ru-RU" sz="2400" dirty="0" err="1"/>
              <a:t>авторлар</a:t>
            </a:r>
            <a:r>
              <a:rPr lang="ru-RU" sz="2400" dirty="0"/>
              <a:t> </a:t>
            </a:r>
            <a:r>
              <a:rPr lang="ru-RU" sz="2400" dirty="0" err="1"/>
              <a:t>оқыту</a:t>
            </a:r>
            <a:r>
              <a:rPr lang="ru-RU" sz="2400" dirty="0"/>
              <a:t> </a:t>
            </a:r>
            <a:r>
              <a:rPr lang="ru-RU" sz="2400" dirty="0" err="1"/>
              <a:t>принциптерінің</a:t>
            </a:r>
            <a:r>
              <a:rPr lang="ru-RU" sz="2400" dirty="0"/>
              <a:t> </a:t>
            </a:r>
            <a:r>
              <a:rPr lang="ru-RU" sz="2400" dirty="0" err="1"/>
              <a:t>санын</a:t>
            </a:r>
            <a:r>
              <a:rPr lang="ru-RU" sz="2400" dirty="0"/>
              <a:t> </a:t>
            </a:r>
            <a:r>
              <a:rPr lang="ru-RU" sz="2400" dirty="0" err="1"/>
              <a:t>қысқартуды</a:t>
            </a:r>
            <a:r>
              <a:rPr lang="ru-RU" sz="2400" dirty="0"/>
              <a:t> </a:t>
            </a:r>
            <a:r>
              <a:rPr lang="ru-RU" sz="2400" dirty="0" err="1"/>
              <a:t>ұсынса</a:t>
            </a:r>
            <a:r>
              <a:rPr lang="ru-RU" sz="2400" dirty="0"/>
              <a:t>, </a:t>
            </a:r>
            <a:r>
              <a:rPr lang="ru-RU" sz="2400" dirty="0" err="1"/>
              <a:t>басқалары</a:t>
            </a:r>
            <a:r>
              <a:rPr lang="ru-RU" sz="2400" dirty="0"/>
              <a:t>, </a:t>
            </a:r>
            <a:r>
              <a:rPr lang="ru-RU" sz="2400" dirty="0" err="1"/>
              <a:t>керісінше</a:t>
            </a:r>
            <a:r>
              <a:rPr lang="ru-RU" sz="2400" dirty="0"/>
              <a:t>, </a:t>
            </a:r>
            <a:r>
              <a:rPr lang="ru-RU" sz="2400" dirty="0" err="1"/>
              <a:t>кеңейтуді</a:t>
            </a:r>
            <a:r>
              <a:rPr lang="ru-RU" sz="2400" dirty="0"/>
              <a:t> </a:t>
            </a:r>
            <a:r>
              <a:rPr lang="ru-RU" sz="2400" dirty="0" err="1"/>
              <a:t>ұсынып</a:t>
            </a:r>
            <a:r>
              <a:rPr lang="ru-RU" sz="2400" dirty="0"/>
              <a:t> </a:t>
            </a:r>
            <a:r>
              <a:rPr lang="ru-RU" sz="2400" dirty="0" err="1"/>
              <a:t>келеді</a:t>
            </a:r>
            <a:r>
              <a:rPr lang="ru-RU" sz="2400" dirty="0"/>
              <a:t>. </a:t>
            </a:r>
            <a:r>
              <a:rPr lang="ru-RU" sz="2400" dirty="0" err="1"/>
              <a:t>Заманауи</a:t>
            </a:r>
            <a:r>
              <a:rPr lang="ru-RU" sz="2400" dirty="0"/>
              <a:t> </a:t>
            </a:r>
            <a:r>
              <a:rPr lang="ru-RU" sz="2400" dirty="0" err="1"/>
              <a:t>принциптер</a:t>
            </a:r>
            <a:r>
              <a:rPr lang="ru-RU" sz="2400" dirty="0"/>
              <a:t> </a:t>
            </a:r>
            <a:r>
              <a:rPr lang="ru-RU" sz="2400" dirty="0" err="1"/>
              <a:t>оқу</a:t>
            </a:r>
            <a:r>
              <a:rPr lang="ru-RU" sz="2400" dirty="0"/>
              <a:t> </a:t>
            </a:r>
            <a:r>
              <a:rPr lang="ru-RU" sz="2400" dirty="0" err="1"/>
              <a:t>процесінің</a:t>
            </a:r>
            <a:r>
              <a:rPr lang="ru-RU" sz="2400" dirty="0"/>
              <a:t> </a:t>
            </a:r>
            <a:r>
              <a:rPr lang="ru-RU" sz="2400" dirty="0" err="1"/>
              <a:t>барлық</a:t>
            </a:r>
            <a:r>
              <a:rPr lang="ru-RU" sz="2400" dirty="0"/>
              <a:t> </a:t>
            </a:r>
            <a:r>
              <a:rPr lang="ru-RU" sz="2400" dirty="0" err="1"/>
              <a:t>құрамдас</a:t>
            </a:r>
            <a:r>
              <a:rPr lang="ru-RU" sz="2400" dirty="0"/>
              <a:t> </a:t>
            </a:r>
            <a:r>
              <a:rPr lang="ru-RU" sz="2400" dirty="0" err="1"/>
              <a:t>бөліктеріне</a:t>
            </a:r>
            <a:r>
              <a:rPr lang="ru-RU" sz="2400" dirty="0"/>
              <a:t> (</a:t>
            </a:r>
            <a:r>
              <a:rPr lang="ru-RU" sz="2400" dirty="0" err="1"/>
              <a:t>логикасына</a:t>
            </a:r>
            <a:r>
              <a:rPr lang="ru-RU" sz="2400" dirty="0"/>
              <a:t>, </a:t>
            </a:r>
            <a:r>
              <a:rPr lang="ru-RU" sz="2400" dirty="0" err="1"/>
              <a:t>мақсатына</a:t>
            </a:r>
            <a:r>
              <a:rPr lang="ru-RU" sz="2400" dirty="0"/>
              <a:t>, </a:t>
            </a:r>
            <a:r>
              <a:rPr lang="ru-RU" sz="2400" dirty="0" err="1"/>
              <a:t>міндеттеріне</a:t>
            </a:r>
            <a:r>
              <a:rPr lang="ru-RU" sz="2400" dirty="0"/>
              <a:t>, </a:t>
            </a:r>
            <a:r>
              <a:rPr lang="ru-RU" sz="2400" dirty="0" err="1"/>
              <a:t>мазмұнын</a:t>
            </a:r>
            <a:r>
              <a:rPr lang="ru-RU" sz="2400" dirty="0"/>
              <a:t> </a:t>
            </a:r>
            <a:r>
              <a:rPr lang="ru-RU" sz="2400" dirty="0" err="1"/>
              <a:t>қалыптастыруға</a:t>
            </a:r>
            <a:r>
              <a:rPr lang="ru-RU" sz="2400" dirty="0"/>
              <a:t>, </a:t>
            </a:r>
            <a:r>
              <a:rPr lang="ru-RU" sz="2400" dirty="0" err="1"/>
              <a:t>түрлері</a:t>
            </a:r>
            <a:r>
              <a:rPr lang="ru-RU" sz="2400" dirty="0"/>
              <a:t> мен </a:t>
            </a:r>
            <a:r>
              <a:rPr lang="ru-RU" sz="2400" dirty="0" err="1"/>
              <a:t>әдістерін</a:t>
            </a:r>
            <a:r>
              <a:rPr lang="ru-RU" sz="2400" dirty="0"/>
              <a:t> </a:t>
            </a:r>
            <a:r>
              <a:rPr lang="ru-RU" sz="2400" dirty="0" err="1"/>
              <a:t>таңдауға</a:t>
            </a:r>
            <a:r>
              <a:rPr lang="ru-RU" sz="2400" dirty="0"/>
              <a:t>, </a:t>
            </a:r>
            <a:r>
              <a:rPr lang="ru-RU" sz="2400" dirty="0" err="1"/>
              <a:t>ынталандыруға</a:t>
            </a:r>
            <a:r>
              <a:rPr lang="ru-RU" sz="2400" dirty="0"/>
              <a:t>, </a:t>
            </a:r>
            <a:r>
              <a:rPr lang="ru-RU" sz="2400" dirty="0" err="1"/>
              <a:t>нәтижелерді</a:t>
            </a:r>
            <a:r>
              <a:rPr lang="ru-RU" sz="2400" dirty="0"/>
              <a:t> </a:t>
            </a:r>
            <a:r>
              <a:rPr lang="ru-RU" sz="2400" dirty="0" err="1"/>
              <a:t>жоспарлау</a:t>
            </a:r>
            <a:r>
              <a:rPr lang="ru-RU" sz="2400" dirty="0"/>
              <a:t> мен </a:t>
            </a:r>
            <a:r>
              <a:rPr lang="ru-RU" sz="2400" dirty="0" err="1"/>
              <a:t>талдауға</a:t>
            </a:r>
            <a:r>
              <a:rPr lang="ru-RU" sz="2400" dirty="0"/>
              <a:t>) </a:t>
            </a:r>
            <a:r>
              <a:rPr lang="ru-RU" sz="2400" dirty="0" err="1"/>
              <a:t>өз</a:t>
            </a:r>
            <a:r>
              <a:rPr lang="ru-RU" sz="2400" dirty="0"/>
              <a:t> </a:t>
            </a:r>
            <a:r>
              <a:rPr lang="ru-RU" sz="2400" dirty="0" err="1"/>
              <a:t>талаптарын</a:t>
            </a:r>
            <a:r>
              <a:rPr lang="ru-RU" sz="2400" dirty="0"/>
              <a:t> </a:t>
            </a:r>
            <a:r>
              <a:rPr lang="ru-RU" sz="2400" dirty="0" err="1"/>
              <a:t>ұсынады</a:t>
            </a:r>
            <a:r>
              <a:rPr lang="ru-RU" sz="2400" dirty="0"/>
              <a:t>. 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41431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567</Words>
  <Application>Microsoft Office PowerPoint</Application>
  <PresentationFormat>Экран (4:3)</PresentationFormat>
  <Paragraphs>46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Оқыту заңдылықтары мен принциптері</vt:lpstr>
      <vt:lpstr>Презентация PowerPoint</vt:lpstr>
      <vt:lpstr>Презентация PowerPoint</vt:lpstr>
      <vt:lpstr>Оқыту процесінің жалпы заңдылықтары:</vt:lpstr>
      <vt:lpstr>Презентация PowerPoint</vt:lpstr>
      <vt:lpstr>Оқытудың негізгі заңдары:</vt:lpstr>
      <vt:lpstr>Презентация PowerPoint</vt:lpstr>
      <vt:lpstr>Оқыту принциптері туралы түсінік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Жүйелілік пен бірізділік принципі</vt:lpstr>
      <vt:lpstr>Презентация PowerPoint</vt:lpstr>
      <vt:lpstr>Презентация PowerPoint</vt:lpstr>
      <vt:lpstr>Теория мен тәжірибенің байланыстылығы принципі</vt:lpstr>
      <vt:lpstr>Презентация PowerPoint</vt:lpstr>
      <vt:lpstr>Презентация PowerPoint</vt:lpstr>
      <vt:lpstr>Саналылық пен белсенділік принципі</vt:lpstr>
      <vt:lpstr>Көрнекілік принципі</vt:lpstr>
      <vt:lpstr>Сәйкестік принципі</vt:lpstr>
      <vt:lpstr>Сәйкестік принципін жүзеге асыру үшін орындалатын ережелер: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Оқыту заңдылықтары мен принциптері</dc:title>
  <dc:creator>Admin</dc:creator>
  <cp:lastModifiedBy>Admin</cp:lastModifiedBy>
  <cp:revision>9</cp:revision>
  <dcterms:created xsi:type="dcterms:W3CDTF">2017-10-28T14:42:25Z</dcterms:created>
  <dcterms:modified xsi:type="dcterms:W3CDTF">2017-10-28T16:43:03Z</dcterms:modified>
</cp:coreProperties>
</file>